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8" r:id="rId6"/>
  </p:sldMasterIdLst>
  <p:notesMasterIdLst>
    <p:notesMasterId r:id="rId23"/>
  </p:notesMasterIdLst>
  <p:handoutMasterIdLst>
    <p:handoutMasterId r:id="rId24"/>
  </p:handoutMasterIdLst>
  <p:sldIdLst>
    <p:sldId id="328" r:id="rId7"/>
    <p:sldId id="371" r:id="rId8"/>
    <p:sldId id="257" r:id="rId9"/>
    <p:sldId id="382" r:id="rId10"/>
    <p:sldId id="383" r:id="rId11"/>
    <p:sldId id="384" r:id="rId12"/>
    <p:sldId id="385" r:id="rId13"/>
    <p:sldId id="386" r:id="rId14"/>
    <p:sldId id="387" r:id="rId15"/>
    <p:sldId id="379" r:id="rId16"/>
    <p:sldId id="380" r:id="rId17"/>
    <p:sldId id="374" r:id="rId18"/>
    <p:sldId id="378" r:id="rId19"/>
    <p:sldId id="381" r:id="rId20"/>
    <p:sldId id="388" r:id="rId21"/>
    <p:sldId id="377" r:id="rId22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294"/>
    <a:srgbClr val="F4D7D4"/>
    <a:srgbClr val="FF0066"/>
    <a:srgbClr val="CC9900"/>
    <a:srgbClr val="169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81160-2F05-4B64-BFDE-863F2869EC14}" v="1" dt="2018-06-18T21:08:56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3615" autoAdjust="0"/>
  </p:normalViewPr>
  <p:slideViewPr>
    <p:cSldViewPr snapToGrid="0">
      <p:cViewPr varScale="1">
        <p:scale>
          <a:sx n="68" d="100"/>
          <a:sy n="68" d="100"/>
        </p:scale>
        <p:origin x="7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dy, Jamie" userId="S::jamie.cassady@bcsdk12.net::9dd73777-b5aa-47aa-b840-bbcd432a28b1" providerId="AD" clId="Web-{02EA3BDE-D441-432E-DB2F-29621380A845}"/>
    <pc:docChg chg="addSld modSld">
      <pc:chgData name="Cassady, Jamie" userId="S::jamie.cassady@bcsdk12.net::9dd73777-b5aa-47aa-b840-bbcd432a28b1" providerId="AD" clId="Web-{02EA3BDE-D441-432E-DB2F-29621380A845}" dt="2018-09-10T21:39:45.658" v="2"/>
      <pc:docMkLst>
        <pc:docMk/>
      </pc:docMkLst>
      <pc:sldChg chg="addSp modSp">
        <pc:chgData name="Cassady, Jamie" userId="S::jamie.cassady@bcsdk12.net::9dd73777-b5aa-47aa-b840-bbcd432a28b1" providerId="AD" clId="Web-{02EA3BDE-D441-432E-DB2F-29621380A845}" dt="2018-09-10T21:39:30.656" v="1" actId="14100"/>
        <pc:sldMkLst>
          <pc:docMk/>
          <pc:sldMk cId="413212257" sldId="353"/>
        </pc:sldMkLst>
        <pc:picChg chg="add mod">
          <ac:chgData name="Cassady, Jamie" userId="S::jamie.cassady@bcsdk12.net::9dd73777-b5aa-47aa-b840-bbcd432a28b1" providerId="AD" clId="Web-{02EA3BDE-D441-432E-DB2F-29621380A845}" dt="2018-09-10T21:39:30.656" v="1" actId="14100"/>
          <ac:picMkLst>
            <pc:docMk/>
            <pc:sldMk cId="413212257" sldId="353"/>
            <ac:picMk id="4" creationId="{429FDFD6-9A47-4CF4-9A27-AD79B4325B03}"/>
          </ac:picMkLst>
        </pc:picChg>
      </pc:sldChg>
      <pc:sldChg chg="add replId">
        <pc:chgData name="Cassady, Jamie" userId="S::jamie.cassady@bcsdk12.net::9dd73777-b5aa-47aa-b840-bbcd432a28b1" providerId="AD" clId="Web-{02EA3BDE-D441-432E-DB2F-29621380A845}" dt="2018-09-10T21:39:45.658" v="2"/>
        <pc:sldMkLst>
          <pc:docMk/>
          <pc:sldMk cId="1357132409" sldId="3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3943" cy="352374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1"/>
            <a:ext cx="4033943" cy="352374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50A84975-0CB2-4F3C-ADAC-332BBF4CD0F2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7"/>
            <a:ext cx="4033943" cy="35237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70727"/>
            <a:ext cx="4033943" cy="35237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A5BF8B7B-ECC0-4D9A-A181-875CC54C10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77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4579" cy="35147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2932" y="0"/>
            <a:ext cx="4034579" cy="35147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C302D95C-DE8F-4B48-B114-373CF77B7C8F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546" y="3379549"/>
            <a:ext cx="7446008" cy="2765663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1628"/>
            <a:ext cx="4034579" cy="3514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2932" y="6671628"/>
            <a:ext cx="4034579" cy="3514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B4024657-93C2-4881-9DF3-409F672F0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7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24657-93C2-4881-9DF3-409F672F01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2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8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1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89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98563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27993" y="6457950"/>
            <a:ext cx="2743200" cy="365125"/>
          </a:xfrm>
        </p:spPr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36979" y="2416175"/>
            <a:ext cx="11034214" cy="373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71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490" y="1241425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Table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55290" y="6492875"/>
            <a:ext cx="2743200" cy="365125"/>
          </a:xfrm>
        </p:spPr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/>
          </p:nvPr>
        </p:nvGraphicFramePr>
        <p:xfrm>
          <a:off x="336644" y="2483043"/>
          <a:ext cx="11461845" cy="1823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0615">
                  <a:extLst>
                    <a:ext uri="{9D8B030D-6E8A-4147-A177-3AD203B41FA5}">
                      <a16:colId xmlns:a16="http://schemas.microsoft.com/office/drawing/2014/main" val="1840303142"/>
                    </a:ext>
                  </a:extLst>
                </a:gridCol>
                <a:gridCol w="3820615">
                  <a:extLst>
                    <a:ext uri="{9D8B030D-6E8A-4147-A177-3AD203B41FA5}">
                      <a16:colId xmlns:a16="http://schemas.microsoft.com/office/drawing/2014/main" val="1198625184"/>
                    </a:ext>
                  </a:extLst>
                </a:gridCol>
                <a:gridCol w="3820615">
                  <a:extLst>
                    <a:ext uri="{9D8B030D-6E8A-4147-A177-3AD203B41FA5}">
                      <a16:colId xmlns:a16="http://schemas.microsoft.com/office/drawing/2014/main" val="1527431364"/>
                    </a:ext>
                  </a:extLst>
                </a:gridCol>
              </a:tblGrid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823697"/>
                  </a:ext>
                </a:extLst>
              </a:tr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342705"/>
                  </a:ext>
                </a:extLst>
              </a:tr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91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437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281611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579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E2F75-3A95-44CA-AEC6-61FB786CF617}" type="datetime1">
              <a:rPr lang="en-US" smtClean="0"/>
              <a:t>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1000" y="2402006"/>
            <a:ext cx="4818797" cy="391690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472112" y="2402005"/>
            <a:ext cx="6338888" cy="3916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713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863" y="1130669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379413" y="2170113"/>
            <a:ext cx="11430000" cy="4121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6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16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4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201D8-653D-4024-879F-195DC4C9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A4D0-F79B-4473-8DD8-94A03AB1AA3A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4577F-84D9-4D74-9E41-CAE005DE6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9867A-157D-4D71-80C1-70B6D4F8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21C8-331E-4361-A943-9DB4DF74E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592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D6C58-09C5-4F54-9F7E-C0A5E214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1B7E8-7FD0-48D8-B9DE-80F6774940B4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AAB74-80D5-42D1-B337-5DA35EF4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2DD4-27EB-47A4-8276-6EF97108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8BD95-9A23-4384-9FDD-6EDCD9A67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116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F2802-4456-45B3-9559-8CE1CB1D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74EA9-AE78-4BD9-A192-9A62B635C504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769BF-CDD8-49BD-A9EC-6320AA7C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15DB9-7373-42B6-B135-9BA5B2BB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28E46-86EC-4CEA-A6E3-AB4A32B98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15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42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47975"/>
            <a:ext cx="5181600" cy="33289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47975"/>
            <a:ext cx="5181600" cy="33289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B85015-0B78-43A5-90A9-2ABF1C8E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CAC0-D508-45AB-8E05-BB7153238492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73D4F4-2F2F-4054-9BD2-0AADB8A6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34E6D7-52EF-4D71-A5DE-2ADA21E5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2F5B-20B8-4C07-BA7F-9B8979FD5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03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14424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493963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378199"/>
            <a:ext cx="5157787" cy="2811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93963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78199"/>
            <a:ext cx="5183188" cy="2811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F1A865-6DBA-4DC3-A82A-5E1D773C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4EBAA-604A-4E7B-830D-A2E4EC66F0AF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70B3CD-EBA6-41D9-AEF2-230F6B10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DDBFF3-E776-4916-85D7-C3AC6033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0A3F7-FF31-41D4-BF95-ABA8B6C218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276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860599-99FB-4525-8773-4352DF9C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D3A-B83F-4A3F-87AE-8CA4B27A3A1B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A58F871-BBD9-42CE-9FFE-58D3615B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50BA1E-E4AC-434C-8D62-008DEE29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F8E4-C23E-4A19-BAF6-089568E19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680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1782E9-B2E5-4C02-BC28-B2A6EB3F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771B-1F7D-4236-AF97-670950F7A86B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EF3DF1-4622-4699-B57B-D46079E7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8D5BE9-375B-413E-A90A-04AB8598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FF21D-1F41-48EC-8465-2E7619FFE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526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1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1900"/>
            <a:ext cx="6172200" cy="4629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70200"/>
            <a:ext cx="3932237" cy="2998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C91D38-3FCB-485F-A010-84A3CEF7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142C-4F92-4AE1-A48A-63A99D1EE8B3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C0E8E3-BF6F-47FD-AC16-0F14EFF1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2DF98F-2C7F-45A8-BBA8-A51D2028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0FBBE-D175-4C70-AABA-B04854D62A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885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58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58900"/>
            <a:ext cx="6172200" cy="46497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09900"/>
            <a:ext cx="3932237" cy="2998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F9D91B-14B1-4541-B09F-319DF099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CC8C-3429-4A2D-870C-F1DBC0F40F90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74D32D-82DC-40D4-BD98-C7570605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86E7FD-40E4-4127-96D2-D2096C40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5F469-4BE9-419A-9A73-FEBCAF747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93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3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1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6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7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1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304F-20A4-4B10-934C-18C67353462E}" type="datetimeFigureOut">
              <a:rPr lang="en-US" smtClean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9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226203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54299"/>
            <a:ext cx="10972800" cy="352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3"/>
            <a:ext cx="12192000" cy="927281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963943"/>
            <a:ext cx="121920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18984"/>
          <a:stretch/>
        </p:blipFill>
        <p:spPr>
          <a:xfrm>
            <a:off x="71181" y="38172"/>
            <a:ext cx="2881888" cy="8174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465194"/>
            <a:ext cx="12192000" cy="345583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382027"/>
            <a:ext cx="121920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6663" y="64651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7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EEB4078-F69D-43CF-B447-5F1FF381D8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2414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8E26613-7CD5-433E-95CC-3E082FD89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654300"/>
            <a:ext cx="105156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2A573-86E8-499A-A108-067E6C3B8E50}"/>
              </a:ext>
            </a:extLst>
          </p:cNvPr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22DF6-ED79-40F7-A732-84203799ADAE}"/>
              </a:ext>
            </a:extLst>
          </p:cNvPr>
          <p:cNvSpPr/>
          <p:nvPr userDrawn="1"/>
        </p:nvSpPr>
        <p:spPr>
          <a:xfrm>
            <a:off x="0" y="963613"/>
            <a:ext cx="12192000" cy="460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0" name="Picture 8">
            <a:extLst>
              <a:ext uri="{FF2B5EF4-FFF2-40B4-BE49-F238E27FC236}">
                <a16:creationId xmlns:a16="http://schemas.microsoft.com/office/drawing/2014/main" id="{FD506555-3951-4C7C-B9B2-EC2FD375D86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b="18983"/>
          <a:stretch>
            <a:fillRect/>
          </a:stretch>
        </p:blipFill>
        <p:spPr bwMode="auto">
          <a:xfrm>
            <a:off x="71438" y="38100"/>
            <a:ext cx="28813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63EA77-24B5-423B-8C52-9B8135A7AAAC}"/>
              </a:ext>
            </a:extLst>
          </p:cNvPr>
          <p:cNvSpPr/>
          <p:nvPr userDrawn="1"/>
        </p:nvSpPr>
        <p:spPr>
          <a:xfrm>
            <a:off x="0" y="6465888"/>
            <a:ext cx="12192000" cy="344487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EE03D9-07A1-478D-A145-EB91D02626A0}"/>
              </a:ext>
            </a:extLst>
          </p:cNvPr>
          <p:cNvSpPr/>
          <p:nvPr userDrawn="1"/>
        </p:nvSpPr>
        <p:spPr>
          <a:xfrm>
            <a:off x="0" y="6381750"/>
            <a:ext cx="12192000" cy="4603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BEFF9-8CA1-4180-8121-5C709202E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522E2D-B548-473F-A5CE-E841AB7B5FE8}" type="datetimeFigureOut">
              <a:rPr lang="en-US"/>
              <a:pPr>
                <a:defRPr/>
              </a:pPr>
              <a:t>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C622B-2624-40F7-9643-B8E8FFA3C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0EC44-B63F-425F-AD82-911001C35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79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E4718F-15C4-4A8D-B6D4-796D575AC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99" y="4346483"/>
            <a:ext cx="2285430" cy="2285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7FFD6-812E-4C0C-AF30-9C6661694EBD}"/>
              </a:ext>
            </a:extLst>
          </p:cNvPr>
          <p:cNvSpPr txBox="1"/>
          <p:nvPr/>
        </p:nvSpPr>
        <p:spPr>
          <a:xfrm>
            <a:off x="253218" y="562708"/>
            <a:ext cx="119387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dirty="0" smtClean="0">
              <a:solidFill>
                <a:schemeClr val="bg1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  <a:p>
            <a:r>
              <a:rPr lang="en-US" sz="5400" b="1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Promotion Criteria 3</a:t>
            </a:r>
            <a:r>
              <a:rPr lang="en-US" sz="5400" b="1" baseline="300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rd</a:t>
            </a:r>
            <a:r>
              <a:rPr lang="en-US" sz="5400" b="1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, 5</a:t>
            </a:r>
            <a:r>
              <a:rPr lang="en-US" sz="5400" b="1" baseline="300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, and 8</a:t>
            </a:r>
            <a:r>
              <a:rPr lang="en-US" sz="5400" b="1" baseline="300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 Grades</a:t>
            </a:r>
          </a:p>
          <a:p>
            <a:endParaRPr lang="en-US" sz="5400" b="1" dirty="0">
              <a:solidFill>
                <a:schemeClr val="bg1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  <a:p>
            <a:endParaRPr lang="en-US" sz="6000" b="1" dirty="0" smtClean="0">
              <a:solidFill>
                <a:schemeClr val="bg1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  <a:p>
            <a:endParaRPr lang="en-US" sz="6000" b="1" dirty="0">
              <a:solidFill>
                <a:schemeClr val="bg1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  <a:p>
            <a:endParaRPr lang="en-US" sz="6000" b="1" dirty="0">
              <a:solidFill>
                <a:schemeClr val="bg1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253218" y="2497438"/>
            <a:ext cx="908038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700" dirty="0" smtClean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470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47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BIBB </a:t>
            </a:r>
            <a:r>
              <a:rPr lang="en-US" sz="47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1376622" y="2487390"/>
            <a:ext cx="8229600" cy="0"/>
          </a:xfrm>
          <a:prstGeom prst="line">
            <a:avLst/>
          </a:prstGeom>
          <a:ln w="317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618978" y="3323092"/>
            <a:ext cx="83488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CC99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CC99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CC99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CC99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CC99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CC99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C99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Leadership</a:t>
            </a:r>
            <a:r>
              <a:rPr lang="en-US" sz="3600" dirty="0">
                <a:solidFill>
                  <a:srgbClr val="CC99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. Scholarship. Citizenship.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2"/>
    </mc:Choice>
    <mc:Fallback>
      <p:transition spd="slow" advTm="2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31045" y="919538"/>
            <a:ext cx="11034214" cy="824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Berlin Sans FB" panose="020E0602020502020306" pitchFamily="34" charset="0"/>
              </a:rPr>
              <a:t>If a student does not pass the Milestones Re-Test, we will use this rubric to determine if a student can be administratively placed to the next grade level.</a:t>
            </a:r>
            <a:endParaRPr lang="en-US" sz="2200" b="1" dirty="0">
              <a:latin typeface="Berlin Sans FB" panose="020E0602020502020306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102" y="159372"/>
            <a:ext cx="988489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BCSD Administrative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 Placement Rubric 3</a:t>
            </a:r>
            <a:r>
              <a:rPr kumimoji="0" lang="en-US" altLang="en-US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rd</a:t>
            </a:r>
            <a:r>
              <a:rPr lang="en-US" altLang="en-US" b="1" dirty="0" smtClean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, 5</a:t>
            </a:r>
            <a:r>
              <a:rPr lang="en-US" altLang="en-US" b="1" baseline="30000" dirty="0" smtClean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lang="en-US" altLang="en-US" b="1" dirty="0" smtClean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, 8</a:t>
            </a:r>
            <a:r>
              <a:rPr lang="en-US" altLang="en-US" b="1" baseline="30000" dirty="0" smtClean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lang="en-US" altLang="en-US" b="1" dirty="0" smtClean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 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373881"/>
              </p:ext>
            </p:extLst>
          </p:nvPr>
        </p:nvGraphicFramePr>
        <p:xfrm>
          <a:off x="684011" y="1879085"/>
          <a:ext cx="10928280" cy="34947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21380">
                  <a:extLst>
                    <a:ext uri="{9D8B030D-6E8A-4147-A177-3AD203B41FA5}">
                      <a16:colId xmlns:a16="http://schemas.microsoft.com/office/drawing/2014/main" val="307124946"/>
                    </a:ext>
                  </a:extLst>
                </a:gridCol>
                <a:gridCol w="1821380">
                  <a:extLst>
                    <a:ext uri="{9D8B030D-6E8A-4147-A177-3AD203B41FA5}">
                      <a16:colId xmlns:a16="http://schemas.microsoft.com/office/drawing/2014/main" val="53783370"/>
                    </a:ext>
                  </a:extLst>
                </a:gridCol>
                <a:gridCol w="1821380">
                  <a:extLst>
                    <a:ext uri="{9D8B030D-6E8A-4147-A177-3AD203B41FA5}">
                      <a16:colId xmlns:a16="http://schemas.microsoft.com/office/drawing/2014/main" val="1533596182"/>
                    </a:ext>
                  </a:extLst>
                </a:gridCol>
                <a:gridCol w="1821380">
                  <a:extLst>
                    <a:ext uri="{9D8B030D-6E8A-4147-A177-3AD203B41FA5}">
                      <a16:colId xmlns:a16="http://schemas.microsoft.com/office/drawing/2014/main" val="3799517576"/>
                    </a:ext>
                  </a:extLst>
                </a:gridCol>
                <a:gridCol w="1821380">
                  <a:extLst>
                    <a:ext uri="{9D8B030D-6E8A-4147-A177-3AD203B41FA5}">
                      <a16:colId xmlns:a16="http://schemas.microsoft.com/office/drawing/2014/main" val="114140610"/>
                    </a:ext>
                  </a:extLst>
                </a:gridCol>
                <a:gridCol w="1821380">
                  <a:extLst>
                    <a:ext uri="{9D8B030D-6E8A-4147-A177-3AD203B41FA5}">
                      <a16:colId xmlns:a16="http://schemas.microsoft.com/office/drawing/2014/main" val="240459424"/>
                    </a:ext>
                  </a:extLst>
                </a:gridCol>
              </a:tblGrid>
              <a:tr h="5013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r>
                        <a:rPr lang="en-US" sz="2400" baseline="30000" dirty="0" smtClean="0"/>
                        <a:t>rd</a:t>
                      </a:r>
                      <a:r>
                        <a:rPr lang="en-US" sz="2400" dirty="0" smtClean="0"/>
                        <a:t> Grade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Points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Grade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Points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Grade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Points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22839738"/>
                  </a:ext>
                </a:extLst>
              </a:tr>
              <a:tr h="497679">
                <a:tc>
                  <a:txBody>
                    <a:bodyPr/>
                    <a:lstStyle/>
                    <a:p>
                      <a:r>
                        <a:rPr lang="en-US" dirty="0" smtClean="0"/>
                        <a:t>STAR Scale Score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 points 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 Scale Score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 points 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 Scale Score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 points 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82260060"/>
                  </a:ext>
                </a:extLst>
              </a:tr>
              <a:tr h="497679">
                <a:tc>
                  <a:txBody>
                    <a:bodyPr/>
                    <a:lstStyle/>
                    <a:p>
                      <a:r>
                        <a:rPr lang="en-US" dirty="0" smtClean="0"/>
                        <a:t>STAR Growth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 Growth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 Growth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3120991"/>
                  </a:ext>
                </a:extLst>
              </a:tr>
              <a:tr h="497679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r>
                        <a:rPr lang="en-US" baseline="0" dirty="0" smtClean="0"/>
                        <a:t> Grades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r>
                        <a:rPr lang="en-US" baseline="0" dirty="0" smtClean="0"/>
                        <a:t> Grades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r>
                        <a:rPr lang="en-US" baseline="0" dirty="0" smtClean="0"/>
                        <a:t> Grades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83697707"/>
                  </a:ext>
                </a:extLst>
              </a:tr>
              <a:tr h="497679">
                <a:tc>
                  <a:txBody>
                    <a:bodyPr/>
                    <a:lstStyle/>
                    <a:p>
                      <a:r>
                        <a:rPr lang="en-US" dirty="0" smtClean="0"/>
                        <a:t>Attendance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Attendance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Attendance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3 points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157696"/>
                  </a:ext>
                </a:extLst>
              </a:tr>
              <a:tr h="100270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Points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 TOTAL POSSIBLE POINTS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Points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 TOTAL POSSIBLE POINTS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Points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 TOTAL POSSIBLE POINTS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97119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2879" y="5373858"/>
            <a:ext cx="11859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STAR Assessment – Standardized, computer-adapted assessments used for screening students in reading and math</a:t>
            </a:r>
          </a:p>
          <a:p>
            <a:r>
              <a:rPr lang="en-US" dirty="0" smtClean="0">
                <a:latin typeface="Berlin Sans FB" panose="020E0602020502020306" pitchFamily="34" charset="0"/>
              </a:rPr>
              <a:t>STAR Scale Score – Used to compare student performance</a:t>
            </a:r>
          </a:p>
          <a:p>
            <a:r>
              <a:rPr lang="en-US" dirty="0" smtClean="0">
                <a:latin typeface="Berlin Sans FB" panose="020E0602020502020306" pitchFamily="34" charset="0"/>
              </a:rPr>
              <a:t>STAR Growth – Norm-referenced quantification of individual student growth (</a:t>
            </a:r>
            <a:r>
              <a:rPr lang="en-US" b="1" dirty="0" smtClean="0">
                <a:latin typeface="Berlin Sans FB" panose="020E0602020502020306" pitchFamily="34" charset="0"/>
              </a:rPr>
              <a:t>0-34</a:t>
            </a:r>
            <a:r>
              <a:rPr lang="en-US" dirty="0" smtClean="0">
                <a:latin typeface="Berlin Sans FB" panose="020E0602020502020306" pitchFamily="34" charset="0"/>
              </a:rPr>
              <a:t> Low; </a:t>
            </a:r>
            <a:r>
              <a:rPr lang="en-US" b="1" dirty="0" smtClean="0">
                <a:latin typeface="Berlin Sans FB" panose="020E0602020502020306" pitchFamily="34" charset="0"/>
              </a:rPr>
              <a:t>35- 65 </a:t>
            </a:r>
            <a:r>
              <a:rPr lang="en-US" dirty="0" smtClean="0">
                <a:latin typeface="Berlin Sans FB" panose="020E0602020502020306" pitchFamily="34" charset="0"/>
              </a:rPr>
              <a:t>Typical, </a:t>
            </a:r>
            <a:r>
              <a:rPr lang="en-US" b="1" dirty="0" smtClean="0">
                <a:latin typeface="Berlin Sans FB" panose="020E0602020502020306" pitchFamily="34" charset="0"/>
              </a:rPr>
              <a:t>66-99</a:t>
            </a:r>
            <a:r>
              <a:rPr lang="en-US" dirty="0" smtClean="0">
                <a:latin typeface="Berlin Sans FB" panose="020E0602020502020306" pitchFamily="34" charset="0"/>
              </a:rPr>
              <a:t> High)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6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53"/>
    </mc:Choice>
    <mc:Fallback>
      <p:transition spd="slow" advTm="14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3030"/>
              </p:ext>
            </p:extLst>
          </p:nvPr>
        </p:nvGraphicFramePr>
        <p:xfrm>
          <a:off x="301840" y="1090313"/>
          <a:ext cx="11239131" cy="52487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23743">
                  <a:extLst>
                    <a:ext uri="{9D8B030D-6E8A-4147-A177-3AD203B41FA5}">
                      <a16:colId xmlns:a16="http://schemas.microsoft.com/office/drawing/2014/main" val="307124946"/>
                    </a:ext>
                  </a:extLst>
                </a:gridCol>
                <a:gridCol w="2236204">
                  <a:extLst>
                    <a:ext uri="{9D8B030D-6E8A-4147-A177-3AD203B41FA5}">
                      <a16:colId xmlns:a16="http://schemas.microsoft.com/office/drawing/2014/main" val="53783370"/>
                    </a:ext>
                  </a:extLst>
                </a:gridCol>
                <a:gridCol w="1589346">
                  <a:extLst>
                    <a:ext uri="{9D8B030D-6E8A-4147-A177-3AD203B41FA5}">
                      <a16:colId xmlns:a16="http://schemas.microsoft.com/office/drawing/2014/main" val="1533596182"/>
                    </a:ext>
                  </a:extLst>
                </a:gridCol>
                <a:gridCol w="2343461">
                  <a:extLst>
                    <a:ext uri="{9D8B030D-6E8A-4147-A177-3AD203B41FA5}">
                      <a16:colId xmlns:a16="http://schemas.microsoft.com/office/drawing/2014/main" val="3799517576"/>
                    </a:ext>
                  </a:extLst>
                </a:gridCol>
                <a:gridCol w="1399918">
                  <a:extLst>
                    <a:ext uri="{9D8B030D-6E8A-4147-A177-3AD203B41FA5}">
                      <a16:colId xmlns:a16="http://schemas.microsoft.com/office/drawing/2014/main" val="114140610"/>
                    </a:ext>
                  </a:extLst>
                </a:gridCol>
                <a:gridCol w="2346459">
                  <a:extLst>
                    <a:ext uri="{9D8B030D-6E8A-4147-A177-3AD203B41FA5}">
                      <a16:colId xmlns:a16="http://schemas.microsoft.com/office/drawing/2014/main" val="240459424"/>
                    </a:ext>
                  </a:extLst>
                </a:gridCol>
              </a:tblGrid>
              <a:tr h="8198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r>
                        <a:rPr lang="en-US" sz="2400" baseline="30000" dirty="0" smtClean="0"/>
                        <a:t>rd</a:t>
                      </a:r>
                      <a:r>
                        <a:rPr lang="en-US" sz="2400" dirty="0" smtClean="0"/>
                        <a:t> Grade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Points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Grade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Points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Grade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Points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839738"/>
                  </a:ext>
                </a:extLst>
              </a:tr>
              <a:tr h="63762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 Benchmark Scale Score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40</a:t>
                      </a:r>
                      <a:r>
                        <a:rPr kumimoji="0" lang="en-US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percentile    </a:t>
                      </a:r>
                      <a:r>
                        <a:rPr lang="en-US" sz="1050" baseline="0" dirty="0" smtClean="0"/>
                        <a:t>- 5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</a:t>
                      </a:r>
                      <a:r>
                        <a:rPr lang="en-US" sz="1050" u="sng" dirty="0" smtClean="0"/>
                        <a:t>&gt;</a:t>
                      </a:r>
                      <a:r>
                        <a:rPr lang="en-US" sz="1050" baseline="0" dirty="0" smtClean="0"/>
                        <a:t> 30 pctl but &lt; 40  - 4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</a:t>
                      </a:r>
                      <a:r>
                        <a:rPr lang="en-US" sz="1050" u="sng" dirty="0" smtClean="0"/>
                        <a:t> &gt;</a:t>
                      </a:r>
                      <a:r>
                        <a:rPr lang="en-US" sz="1050" u="sng" baseline="0" dirty="0" smtClean="0"/>
                        <a:t> </a:t>
                      </a:r>
                      <a:r>
                        <a:rPr lang="en-US" sz="1050" baseline="0" dirty="0" smtClean="0"/>
                        <a:t>20 pctl but &lt; 30  - 3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</a:t>
                      </a:r>
                      <a:r>
                        <a:rPr lang="en-US" sz="1050" u="sng" dirty="0" smtClean="0"/>
                        <a:t>&gt;</a:t>
                      </a:r>
                      <a:r>
                        <a:rPr lang="en-US" sz="1050" baseline="0" dirty="0" smtClean="0"/>
                        <a:t> 10 pctl but &lt; 20  - 2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less than 10 pctl    </a:t>
                      </a:r>
                      <a:r>
                        <a:rPr lang="en-US" sz="1050" baseline="0" dirty="0" smtClean="0"/>
                        <a:t>- 1 pts</a:t>
                      </a:r>
                      <a:endParaRPr lang="en-US" sz="105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 Benchmark Scale Score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40</a:t>
                      </a:r>
                      <a:r>
                        <a:rPr kumimoji="0" lang="en-US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percentile    </a:t>
                      </a:r>
                      <a:r>
                        <a:rPr lang="en-US" sz="1050" baseline="0" dirty="0" smtClean="0"/>
                        <a:t>- 5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</a:t>
                      </a:r>
                      <a:r>
                        <a:rPr lang="en-US" sz="1050" u="sng" dirty="0" smtClean="0"/>
                        <a:t>&gt;</a:t>
                      </a:r>
                      <a:r>
                        <a:rPr lang="en-US" sz="1050" baseline="0" dirty="0" smtClean="0"/>
                        <a:t> 30 pctl but &lt; 40  - 4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</a:t>
                      </a:r>
                      <a:r>
                        <a:rPr lang="en-US" sz="1050" u="sng" dirty="0" smtClean="0"/>
                        <a:t> &gt;</a:t>
                      </a:r>
                      <a:r>
                        <a:rPr lang="en-US" sz="1050" u="sng" baseline="0" dirty="0" smtClean="0"/>
                        <a:t> </a:t>
                      </a:r>
                      <a:r>
                        <a:rPr lang="en-US" sz="1050" baseline="0" dirty="0" smtClean="0"/>
                        <a:t>20 pctl but &lt; 30  - 3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</a:t>
                      </a:r>
                      <a:r>
                        <a:rPr lang="en-US" sz="1050" u="sng" dirty="0" smtClean="0"/>
                        <a:t>&gt;</a:t>
                      </a:r>
                      <a:r>
                        <a:rPr lang="en-US" sz="1050" baseline="0" dirty="0" smtClean="0"/>
                        <a:t> 10 pctl but &lt; 20  - 2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less than 10 pctl    </a:t>
                      </a:r>
                      <a:r>
                        <a:rPr lang="en-US" sz="1050" baseline="0" dirty="0" smtClean="0"/>
                        <a:t>- 1 pts</a:t>
                      </a:r>
                      <a:endParaRPr lang="en-US" sz="105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 Benchmark Scale Score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D7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40</a:t>
                      </a:r>
                      <a:r>
                        <a:rPr kumimoji="0" lang="en-US" sz="105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percentile    </a:t>
                      </a:r>
                      <a:r>
                        <a:rPr lang="en-US" sz="1050" baseline="0" dirty="0" smtClean="0"/>
                        <a:t>- 5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</a:t>
                      </a:r>
                      <a:r>
                        <a:rPr lang="en-US" sz="1050" u="sng" dirty="0" smtClean="0"/>
                        <a:t>&gt;</a:t>
                      </a:r>
                      <a:r>
                        <a:rPr lang="en-US" sz="1050" baseline="0" dirty="0" smtClean="0"/>
                        <a:t> 30 pctl but &lt; 40  - 4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</a:t>
                      </a:r>
                      <a:r>
                        <a:rPr lang="en-US" sz="1050" u="sng" dirty="0" smtClean="0"/>
                        <a:t> &gt;</a:t>
                      </a:r>
                      <a:r>
                        <a:rPr lang="en-US" sz="1050" u="sng" baseline="0" dirty="0" smtClean="0"/>
                        <a:t> </a:t>
                      </a:r>
                      <a:r>
                        <a:rPr lang="en-US" sz="1050" baseline="0" dirty="0" smtClean="0"/>
                        <a:t>20 pctl but &lt; 30  - 3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</a:t>
                      </a:r>
                      <a:r>
                        <a:rPr lang="en-US" sz="1050" u="sng" dirty="0" smtClean="0"/>
                        <a:t>&gt;</a:t>
                      </a:r>
                      <a:r>
                        <a:rPr lang="en-US" sz="1050" baseline="0" dirty="0" smtClean="0"/>
                        <a:t> 10 pctl but &lt; 20  - 2 pts</a:t>
                      </a:r>
                      <a:endParaRPr lang="en-US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Scored less than 10 pctl    </a:t>
                      </a:r>
                      <a:r>
                        <a:rPr lang="en-US" sz="1050" baseline="0" dirty="0" smtClean="0"/>
                        <a:t>- 1 pts</a:t>
                      </a:r>
                      <a:endParaRPr lang="en-US" sz="105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D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60060"/>
                  </a:ext>
                </a:extLst>
              </a:tr>
              <a:tr h="63762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 Growth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High</a:t>
                      </a:r>
                      <a:r>
                        <a:rPr lang="en-US" sz="1050" baseline="0" dirty="0" smtClean="0"/>
                        <a:t> Growth                         -3pts</a:t>
                      </a:r>
                    </a:p>
                    <a:p>
                      <a:r>
                        <a:rPr lang="en-US" sz="1050" baseline="0" dirty="0" smtClean="0"/>
                        <a:t>Typical Growth                     -2pts</a:t>
                      </a:r>
                    </a:p>
                    <a:p>
                      <a:r>
                        <a:rPr lang="en-US" sz="1050" baseline="0" dirty="0" smtClean="0"/>
                        <a:t>Low Growth                          -1pt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 Growth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High</a:t>
                      </a:r>
                      <a:r>
                        <a:rPr lang="en-US" sz="1050" baseline="0" dirty="0" smtClean="0"/>
                        <a:t> Growth                         -3pts</a:t>
                      </a:r>
                    </a:p>
                    <a:p>
                      <a:r>
                        <a:rPr lang="en-US" sz="1050" baseline="0" dirty="0" smtClean="0"/>
                        <a:t>Typical Growth                     -2pts</a:t>
                      </a:r>
                    </a:p>
                    <a:p>
                      <a:r>
                        <a:rPr lang="en-US" sz="1050" baseline="0" dirty="0" smtClean="0"/>
                        <a:t>Low Growth                          -1pt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 Growth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High</a:t>
                      </a:r>
                      <a:r>
                        <a:rPr lang="en-US" sz="1050" baseline="0" dirty="0" smtClean="0"/>
                        <a:t> Growth                         -3pts</a:t>
                      </a:r>
                    </a:p>
                    <a:p>
                      <a:r>
                        <a:rPr lang="en-US" sz="1050" baseline="0" dirty="0" smtClean="0"/>
                        <a:t>Typical Growth                     -2pts</a:t>
                      </a:r>
                    </a:p>
                    <a:p>
                      <a:r>
                        <a:rPr lang="en-US" sz="1050" baseline="0" dirty="0" smtClean="0"/>
                        <a:t>Low Growth                          -1pt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3120991"/>
                  </a:ext>
                </a:extLst>
              </a:tr>
              <a:tr h="63762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Student</a:t>
                      </a:r>
                      <a:r>
                        <a:rPr lang="en-US" b="1" baseline="0" dirty="0" smtClean="0"/>
                        <a:t> Grades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Grade 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90                        -  5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80 but &lt; 90         - 4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&gt;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 but &lt; 80         - 3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65 but &lt; 70         - 2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60 but &lt; 65         - 1 pts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Student</a:t>
                      </a:r>
                      <a:r>
                        <a:rPr lang="en-US" b="1" baseline="0" dirty="0" smtClean="0"/>
                        <a:t> Grades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Grade 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90                        -  5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80 but &lt; 90         - 4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&gt;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 but &lt; 80         - 3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65 but &lt; 70         - 2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60 but &lt; 65         - 1 pts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Student</a:t>
                      </a:r>
                      <a:r>
                        <a:rPr lang="en-US" b="1" baseline="0" dirty="0" smtClean="0"/>
                        <a:t> Grades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D7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Grade 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90                        -  5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80 but &lt; 90         - 4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&gt;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 but &lt; 80         - 3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65 but &lt; 70         - 2 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Scored </a:t>
                      </a: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60 but &lt; 65         - 1 pts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D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697707"/>
                  </a:ext>
                </a:extLst>
              </a:tr>
              <a:tr h="4953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Attendance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u="sng" dirty="0" smtClean="0"/>
                        <a:t>&lt;</a:t>
                      </a:r>
                      <a:r>
                        <a:rPr lang="en-US" sz="1200" u="none" dirty="0" smtClean="0"/>
                        <a:t> </a:t>
                      </a:r>
                      <a:r>
                        <a:rPr lang="en-US" sz="1050" u="none" dirty="0" smtClean="0"/>
                        <a:t>5</a:t>
                      </a:r>
                      <a:r>
                        <a:rPr lang="en-US" sz="1200" u="none" baseline="0" dirty="0" smtClean="0"/>
                        <a:t> </a:t>
                      </a:r>
                      <a:r>
                        <a:rPr lang="en-US" sz="1050" u="none" baseline="0" dirty="0" smtClean="0"/>
                        <a:t>(excused or unex)         -3pts</a:t>
                      </a:r>
                    </a:p>
                    <a:p>
                      <a:r>
                        <a:rPr lang="en-US" sz="1050" u="none" baseline="0" dirty="0" smtClean="0"/>
                        <a:t>6 to 10 absences                  -2pts</a:t>
                      </a:r>
                    </a:p>
                    <a:p>
                      <a:r>
                        <a:rPr lang="en-US" sz="1050" u="none" baseline="0" dirty="0" smtClean="0"/>
                        <a:t>11 to 15 absences                -1pt </a:t>
                      </a:r>
                      <a:endParaRPr lang="en-US" sz="1200" u="non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Attendance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(excused or unex)         -3pts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to 10 absences                  -2pts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to 15 absences                -1pt 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Attendance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(excused or unex)         -3pts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to 10 absences                  -2pts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to 15 absences                -1pt 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157696"/>
                  </a:ext>
                </a:extLst>
              </a:tr>
              <a:tr h="138540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Points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total </a:t>
                      </a:r>
                      <a:r>
                        <a:rPr lang="en-US" b="1" u="sng" dirty="0" smtClean="0"/>
                        <a:t>&gt;</a:t>
                      </a:r>
                      <a:r>
                        <a:rPr lang="en-US" b="1" dirty="0" smtClean="0"/>
                        <a:t> 12 </a:t>
                      </a:r>
                      <a:r>
                        <a:rPr lang="en-US" sz="1400" b="0" dirty="0" smtClean="0"/>
                        <a:t>Opportunity</a:t>
                      </a:r>
                      <a:r>
                        <a:rPr lang="en-US" sz="1400" b="0" baseline="0" dirty="0" smtClean="0"/>
                        <a:t> to be admin placed</a:t>
                      </a:r>
                    </a:p>
                    <a:p>
                      <a:pPr algn="l"/>
                      <a:endParaRPr lang="en-US" sz="1400" b="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total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1" u="none" baseline="0" dirty="0" smtClean="0"/>
                        <a:t>&lt;</a:t>
                      </a:r>
                      <a:r>
                        <a:rPr lang="en-US" sz="1800" b="1" dirty="0" smtClean="0"/>
                        <a:t> 12 </a:t>
                      </a:r>
                      <a:r>
                        <a:rPr lang="en-US" sz="1400" b="0" dirty="0" smtClean="0"/>
                        <a:t>Opportunity</a:t>
                      </a:r>
                      <a:r>
                        <a:rPr lang="en-US" sz="1400" b="0" baseline="0" dirty="0" smtClean="0"/>
                        <a:t> to attend summer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Points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kumimoji="0" lang="en-US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Opportunity to be admin placed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 12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Opportunity to attend summer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Points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7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kumimoji="0" lang="en-US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Opportunity to be admin placed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 12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Opportunity to attend summer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711900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8116" y="323557"/>
            <a:ext cx="9673883" cy="6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BCSD Administrative Placement Rubric 3</a:t>
            </a:r>
            <a:r>
              <a:rPr lang="en-US" altLang="en-US" b="1" baseline="30000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rd</a:t>
            </a:r>
            <a:r>
              <a:rPr lang="en-US" altLang="en-US" b="1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, 5</a:t>
            </a:r>
            <a:r>
              <a:rPr lang="en-US" altLang="en-US" b="1" baseline="30000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lang="en-US" altLang="en-US" b="1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, 8</a:t>
            </a:r>
            <a:r>
              <a:rPr lang="en-US" altLang="en-US" b="1" baseline="30000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lang="en-US" altLang="en-US" b="1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32"/>
    </mc:Choice>
    <mc:Fallback>
      <p:transition spd="slow" advTm="13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10221" y="1642370"/>
            <a:ext cx="11363417" cy="3835152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000" u="sng" dirty="0" smtClean="0">
                <a:latin typeface="Berlin Sans FB" panose="020E0602020502020306" pitchFamily="34" charset="0"/>
              </a:rPr>
              <a:t>Administrative Placement with Enrollment in Targeted </a:t>
            </a:r>
            <a:r>
              <a:rPr lang="en-US" sz="4000" u="sng" dirty="0">
                <a:latin typeface="Berlin Sans FB" panose="020E0602020502020306" pitchFamily="34" charset="0"/>
              </a:rPr>
              <a:t>R</a:t>
            </a:r>
            <a:r>
              <a:rPr lang="en-US" sz="4000" u="sng" dirty="0" smtClean="0">
                <a:latin typeface="Berlin Sans FB" panose="020E0602020502020306" pitchFamily="34" charset="0"/>
              </a:rPr>
              <a:t>emediation 2019-2020:</a:t>
            </a:r>
          </a:p>
          <a:p>
            <a:pPr marL="0" indent="0">
              <a:buNone/>
            </a:pPr>
            <a:endParaRPr lang="en-US" sz="1200" u="sng" dirty="0" smtClean="0">
              <a:latin typeface="Berlin Sans FB" panose="020E0602020502020306" pitchFamily="34" charset="0"/>
            </a:endParaRPr>
          </a:p>
          <a:p>
            <a:r>
              <a:rPr lang="en-US" sz="2400" dirty="0" smtClean="0">
                <a:latin typeface="Berlin Sans FB" panose="020E0602020502020306" pitchFamily="34" charset="0"/>
              </a:rPr>
              <a:t>Students obtaining a score of 12 out of 16 on the Administrative Placement Rubric will be administratively placed and enrolled in Targeted </a:t>
            </a:r>
            <a:r>
              <a:rPr lang="en-US" sz="2400" dirty="0">
                <a:latin typeface="Berlin Sans FB" panose="020E0602020502020306" pitchFamily="34" charset="0"/>
              </a:rPr>
              <a:t>R</a:t>
            </a:r>
            <a:r>
              <a:rPr lang="en-US" sz="2400" dirty="0" smtClean="0">
                <a:latin typeface="Berlin Sans FB" panose="020E0602020502020306" pitchFamily="34" charset="0"/>
              </a:rPr>
              <a:t>emediation. </a:t>
            </a:r>
          </a:p>
          <a:p>
            <a:r>
              <a:rPr lang="en-US" sz="2400" dirty="0" smtClean="0">
                <a:latin typeface="Berlin Sans FB" panose="020E0602020502020306" pitchFamily="34" charset="0"/>
              </a:rPr>
              <a:t>Parents and students </a:t>
            </a:r>
            <a:r>
              <a:rPr lang="en-US" sz="2400" dirty="0">
                <a:latin typeface="Berlin Sans FB" panose="020E0602020502020306" pitchFamily="34" charset="0"/>
              </a:rPr>
              <a:t>will sign a contract </a:t>
            </a:r>
            <a:r>
              <a:rPr lang="en-US" sz="2400" dirty="0" smtClean="0">
                <a:latin typeface="Berlin Sans FB" panose="020E0602020502020306" pitchFamily="34" charset="0"/>
              </a:rPr>
              <a:t>agreeing to </a:t>
            </a:r>
            <a:r>
              <a:rPr lang="en-US" sz="2400" dirty="0">
                <a:latin typeface="Berlin Sans FB" panose="020E0602020502020306" pitchFamily="34" charset="0"/>
              </a:rPr>
              <a:t>complete all requirements for administratively placed students</a:t>
            </a:r>
            <a:r>
              <a:rPr lang="en-US" sz="2400" dirty="0" smtClean="0">
                <a:latin typeface="Berlin Sans FB" panose="020E0602020502020306" pitchFamily="34" charset="0"/>
              </a:rPr>
              <a:t>.</a:t>
            </a:r>
            <a:endParaRPr lang="en-US" sz="2400" dirty="0">
              <a:latin typeface="Berlin Sans FB" panose="020E0602020502020306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649" y="194883"/>
            <a:ext cx="1109530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BCSD Administrative Placement 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 for 3</a:t>
            </a:r>
            <a:r>
              <a:rPr kumimoji="0" lang="en-US" altLang="en-US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rd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, 5</a:t>
            </a:r>
            <a:r>
              <a:rPr kumimoji="0" lang="en-US" altLang="en-US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, 8</a:t>
            </a:r>
            <a:r>
              <a:rPr kumimoji="0" lang="en-US" altLang="en-US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15"/>
    </mc:Choice>
    <mc:Fallback>
      <p:transition spd="slow" advTm="4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half" idx="1"/>
          </p:nvPr>
        </p:nvSpPr>
        <p:spPr>
          <a:xfrm>
            <a:off x="432046" y="1216240"/>
            <a:ext cx="11256885" cy="49735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>
                <a:latin typeface="Berlin Sans FB" panose="020E0602020502020306" pitchFamily="34" charset="0"/>
              </a:rPr>
              <a:t>Summer School and Enrollment in Targeted </a:t>
            </a:r>
            <a:r>
              <a:rPr lang="en-US" u="sng" dirty="0">
                <a:latin typeface="Berlin Sans FB" panose="020E0602020502020306" pitchFamily="34" charset="0"/>
              </a:rPr>
              <a:t>R</a:t>
            </a:r>
            <a:r>
              <a:rPr lang="en-US" u="sng" dirty="0" smtClean="0">
                <a:latin typeface="Berlin Sans FB" panose="020E0602020502020306" pitchFamily="34" charset="0"/>
              </a:rPr>
              <a:t>emediation 2019-2020: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latin typeface="Berlin Sans FB" panose="020E0602020502020306" pitchFamily="34" charset="0"/>
              </a:rPr>
              <a:t>Students receiving below 12 points on the </a:t>
            </a:r>
            <a:r>
              <a:rPr lang="en-US" sz="2000" dirty="0" smtClean="0">
                <a:latin typeface="Berlin Sans FB" panose="020E0602020502020306" pitchFamily="34" charset="0"/>
              </a:rPr>
              <a:t>Administrative Placement Rubric will need to attend Summer School. </a:t>
            </a:r>
            <a:r>
              <a:rPr lang="en-US" sz="2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Summer School: Mondays – Thursdays – June 3</a:t>
            </a:r>
            <a:r>
              <a:rPr lang="en-US" sz="2000" b="1" baseline="30000" dirty="0">
                <a:solidFill>
                  <a:srgbClr val="FF0000"/>
                </a:solidFill>
                <a:latin typeface="Berlin Sans FB" panose="020E0602020502020306" pitchFamily="34" charset="0"/>
              </a:rPr>
              <a:t>rd</a:t>
            </a:r>
            <a:r>
              <a:rPr lang="en-US" sz="2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– June 27</a:t>
            </a:r>
            <a:r>
              <a:rPr lang="en-US" sz="2000" b="1" baseline="30000" dirty="0">
                <a:solidFill>
                  <a:srgbClr val="FF0000"/>
                </a:solidFill>
                <a:latin typeface="Berlin Sans FB" panose="020E0602020502020306" pitchFamily="34" charset="0"/>
              </a:rPr>
              <a:t>th</a:t>
            </a:r>
            <a:r>
              <a:rPr lang="en-US" sz="2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endParaRPr lang="en-US" sz="2000" dirty="0" smtClean="0">
              <a:latin typeface="Berlin Sans FB" panose="020E0602020502020306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>
                <a:latin typeface="Berlin Sans FB" panose="020E0602020502020306" pitchFamily="34" charset="0"/>
              </a:rPr>
              <a:t>Successful </a:t>
            </a:r>
            <a:r>
              <a:rPr lang="en-US" sz="2000" dirty="0">
                <a:latin typeface="Berlin Sans FB" panose="020E0602020502020306" pitchFamily="34" charset="0"/>
              </a:rPr>
              <a:t>completion of Summer School requirements: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Berlin Sans FB" panose="020E0602020502020306" pitchFamily="34" charset="0"/>
              </a:rPr>
              <a:t>Student must obtain a STAR 360 benchmark score in the 10</a:t>
            </a:r>
            <a:r>
              <a:rPr lang="en-US" sz="2000" baseline="30000" dirty="0">
                <a:latin typeface="Berlin Sans FB" panose="020E0602020502020306" pitchFamily="34" charset="0"/>
              </a:rPr>
              <a:t>th</a:t>
            </a:r>
            <a:r>
              <a:rPr lang="en-US" sz="2000" dirty="0">
                <a:latin typeface="Berlin Sans FB" panose="020E0602020502020306" pitchFamily="34" charset="0"/>
              </a:rPr>
              <a:t> </a:t>
            </a:r>
            <a:r>
              <a:rPr lang="en-US" sz="2000" dirty="0" smtClean="0">
                <a:latin typeface="Berlin Sans FB" panose="020E0602020502020306" pitchFamily="34" charset="0"/>
              </a:rPr>
              <a:t>percentile </a:t>
            </a:r>
            <a:r>
              <a:rPr lang="en-US" sz="2000" dirty="0">
                <a:latin typeface="Berlin Sans FB" panose="020E0602020502020306" pitchFamily="34" charset="0"/>
              </a:rPr>
              <a:t>or higher (for next grade level</a:t>
            </a:r>
            <a:r>
              <a:rPr lang="en-US" sz="2000" dirty="0" smtClean="0">
                <a:latin typeface="Berlin Sans FB" panose="020E0602020502020306" pitchFamily="34" charset="0"/>
              </a:rPr>
              <a:t>).</a:t>
            </a:r>
            <a:endParaRPr lang="en-US" sz="2000" dirty="0">
              <a:latin typeface="Berlin Sans FB" panose="020E0602020502020306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Berlin Sans FB" panose="020E0602020502020306" pitchFamily="34" charset="0"/>
              </a:rPr>
              <a:t>Student must not have more than 2 absences in </a:t>
            </a:r>
            <a:r>
              <a:rPr lang="en-US" sz="2000" dirty="0" smtClean="0">
                <a:latin typeface="Berlin Sans FB" panose="020E0602020502020306" pitchFamily="34" charset="0"/>
              </a:rPr>
              <a:t>Summer School</a:t>
            </a:r>
            <a:r>
              <a:rPr lang="en-US" sz="2000" dirty="0">
                <a:latin typeface="Berlin Sans FB" panose="020E0602020502020306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erlin Sans FB" panose="020E0602020502020306" pitchFamily="34" charset="0"/>
              </a:rPr>
              <a:t>Student must not have any discipline issues in </a:t>
            </a:r>
            <a:r>
              <a:rPr lang="en-US" sz="2000" dirty="0" smtClean="0">
                <a:latin typeface="Berlin Sans FB" panose="020E0602020502020306" pitchFamily="34" charset="0"/>
              </a:rPr>
              <a:t>Summer School.</a:t>
            </a:r>
            <a:endParaRPr lang="en-US" sz="2000" dirty="0">
              <a:latin typeface="Berlin Sans FB" panose="020E0602020502020306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Berlin Sans FB" panose="020E0602020502020306" pitchFamily="34" charset="0"/>
              </a:rPr>
              <a:t>Students </a:t>
            </a:r>
            <a:r>
              <a:rPr lang="en-US" sz="2000" dirty="0">
                <a:latin typeface="Berlin Sans FB" panose="020E0602020502020306" pitchFamily="34" charset="0"/>
              </a:rPr>
              <a:t>who successfully </a:t>
            </a:r>
            <a:r>
              <a:rPr lang="en-US" sz="2000" dirty="0" smtClean="0">
                <a:latin typeface="Berlin Sans FB" panose="020E0602020502020306" pitchFamily="34" charset="0"/>
              </a:rPr>
              <a:t>complete Summer School </a:t>
            </a:r>
            <a:r>
              <a:rPr lang="en-US" sz="2000" dirty="0">
                <a:latin typeface="Berlin Sans FB" panose="020E0602020502020306" pitchFamily="34" charset="0"/>
              </a:rPr>
              <a:t>will be administratively placed and enrolled in </a:t>
            </a:r>
            <a:r>
              <a:rPr lang="en-US" sz="2000" dirty="0" smtClean="0">
                <a:latin typeface="Berlin Sans FB" panose="020E0602020502020306" pitchFamily="34" charset="0"/>
              </a:rPr>
              <a:t>Targeted Remediation </a:t>
            </a:r>
            <a:r>
              <a:rPr lang="en-US" sz="2000" dirty="0">
                <a:latin typeface="Berlin Sans FB" panose="020E0602020502020306" pitchFamily="34" charset="0"/>
              </a:rPr>
              <a:t>UNTIL student reaches the 25</a:t>
            </a:r>
            <a:r>
              <a:rPr lang="en-US" sz="2000" baseline="30000" dirty="0">
                <a:latin typeface="Berlin Sans FB" panose="020E0602020502020306" pitchFamily="34" charset="0"/>
              </a:rPr>
              <a:t>th</a:t>
            </a:r>
            <a:r>
              <a:rPr lang="en-US" sz="2000" dirty="0">
                <a:latin typeface="Berlin Sans FB" panose="020E0602020502020306" pitchFamily="34" charset="0"/>
              </a:rPr>
              <a:t> </a:t>
            </a:r>
            <a:r>
              <a:rPr lang="en-US" sz="2000" dirty="0" smtClean="0">
                <a:latin typeface="Berlin Sans FB" panose="020E0602020502020306" pitchFamily="34" charset="0"/>
              </a:rPr>
              <a:t>percentile </a:t>
            </a:r>
            <a:r>
              <a:rPr lang="en-US" sz="2000" dirty="0">
                <a:latin typeface="Berlin Sans FB" panose="020E0602020502020306" pitchFamily="34" charset="0"/>
              </a:rPr>
              <a:t>for the current grade level in reading and/or math.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Berlin Sans FB" panose="020E0602020502020306" pitchFamily="34" charset="0"/>
              </a:rPr>
              <a:t>Student must then complete all requirements for administratively placed students.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Berlin Sans FB" panose="020E0602020502020306" pitchFamily="34" charset="0"/>
              </a:rPr>
              <a:t>Students </a:t>
            </a:r>
            <a:r>
              <a:rPr lang="en-US" sz="2000" dirty="0">
                <a:latin typeface="Berlin Sans FB" panose="020E0602020502020306" pitchFamily="34" charset="0"/>
              </a:rPr>
              <a:t>who </a:t>
            </a:r>
            <a:r>
              <a:rPr lang="en-US" sz="2000" dirty="0" smtClean="0">
                <a:latin typeface="Berlin Sans FB" panose="020E0602020502020306" pitchFamily="34" charset="0"/>
              </a:rPr>
              <a:t>do </a:t>
            </a:r>
            <a:r>
              <a:rPr lang="en-US" sz="2000" dirty="0">
                <a:latin typeface="Berlin Sans FB" panose="020E0602020502020306" pitchFamily="34" charset="0"/>
              </a:rPr>
              <a:t>not successfully complete </a:t>
            </a:r>
            <a:r>
              <a:rPr lang="en-US" sz="2000" dirty="0" smtClean="0">
                <a:latin typeface="Berlin Sans FB" panose="020E0602020502020306" pitchFamily="34" charset="0"/>
              </a:rPr>
              <a:t>Summer School </a:t>
            </a:r>
            <a:r>
              <a:rPr lang="en-US" sz="2000" dirty="0">
                <a:latin typeface="Berlin Sans FB" panose="020E0602020502020306" pitchFamily="34" charset="0"/>
              </a:rPr>
              <a:t>will be retained. </a:t>
            </a:r>
            <a:endParaRPr lang="en-US" sz="2000" dirty="0" smtClean="0">
              <a:latin typeface="Berlin Sans FB" panose="020E0602020502020306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2400" dirty="0" smtClean="0">
              <a:latin typeface="Berlin Sans FB" panose="020E0602020502020306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0" y="159372"/>
            <a:ext cx="10325686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BCSD Summer School 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For 3</a:t>
            </a:r>
            <a:r>
              <a:rPr kumimoji="0" lang="en-US" alt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rd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, 5</a:t>
            </a:r>
            <a:r>
              <a:rPr kumimoji="0" lang="en-US" alt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3200" b="1" dirty="0">
                <a:solidFill>
                  <a:prstClr val="white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,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 8</a:t>
            </a:r>
            <a:r>
              <a:rPr kumimoji="0" lang="en-US" alt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th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0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21"/>
    </mc:Choice>
    <mc:Fallback>
      <p:transition spd="slow" advTm="8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911" y="1241425"/>
            <a:ext cx="10748889" cy="1325563"/>
          </a:xfrm>
        </p:spPr>
        <p:txBody>
          <a:bodyPr/>
          <a:lstStyle/>
          <a:p>
            <a:pPr algn="ctr"/>
            <a:r>
              <a:rPr lang="en-US" sz="3600" b="1" dirty="0" smtClean="0">
                <a:latin typeface="Berlin Sans FB" panose="020E0602020502020306" pitchFamily="34" charset="0"/>
              </a:rPr>
              <a:t>Students will be retained in the </a:t>
            </a:r>
            <a:br>
              <a:rPr lang="en-US" sz="3600" b="1" dirty="0" smtClean="0">
                <a:latin typeface="Berlin Sans FB" panose="020E0602020502020306" pitchFamily="34" charset="0"/>
              </a:rPr>
            </a:br>
            <a:r>
              <a:rPr lang="en-US" sz="3600" b="1" dirty="0" smtClean="0">
                <a:latin typeface="Berlin Sans FB" panose="020E0602020502020306" pitchFamily="34" charset="0"/>
              </a:rPr>
              <a:t>current grade level who: </a:t>
            </a:r>
            <a:endParaRPr lang="en-US" sz="3600" b="1" dirty="0">
              <a:latin typeface="Berlin Sans FB" panose="020E0602020502020306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11061" y="2723687"/>
            <a:ext cx="9859393" cy="332898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Berlin Sans FB" panose="020E0602020502020306" pitchFamily="34" charset="0"/>
              </a:rPr>
              <a:t>Failed the Milestones in:</a:t>
            </a:r>
          </a:p>
          <a:p>
            <a:pPr lvl="1"/>
            <a:r>
              <a:rPr lang="en-US" dirty="0">
                <a:latin typeface="Berlin Sans FB" panose="020E0602020502020306" pitchFamily="34" charset="0"/>
              </a:rPr>
              <a:t>3</a:t>
            </a:r>
            <a:r>
              <a:rPr lang="en-US" baseline="30000" dirty="0">
                <a:latin typeface="Berlin Sans FB" panose="020E0602020502020306" pitchFamily="34" charset="0"/>
              </a:rPr>
              <a:t>rd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smtClean="0">
                <a:latin typeface="Berlin Sans FB" panose="020E0602020502020306" pitchFamily="34" charset="0"/>
              </a:rPr>
              <a:t>Grade </a:t>
            </a:r>
            <a:r>
              <a:rPr lang="en-US" dirty="0">
                <a:latin typeface="Berlin Sans FB" panose="020E0602020502020306" pitchFamily="34" charset="0"/>
              </a:rPr>
              <a:t>Reading</a:t>
            </a:r>
          </a:p>
          <a:p>
            <a:pPr lvl="1"/>
            <a:r>
              <a:rPr lang="en-US" dirty="0">
                <a:latin typeface="Berlin Sans FB" panose="020E0602020502020306" pitchFamily="34" charset="0"/>
              </a:rPr>
              <a:t>5</a:t>
            </a:r>
            <a:r>
              <a:rPr lang="en-US" baseline="30000" dirty="0">
                <a:latin typeface="Berlin Sans FB" panose="020E0602020502020306" pitchFamily="34" charset="0"/>
              </a:rPr>
              <a:t>th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smtClean="0">
                <a:latin typeface="Berlin Sans FB" panose="020E0602020502020306" pitchFamily="34" charset="0"/>
              </a:rPr>
              <a:t>Grade </a:t>
            </a:r>
            <a:r>
              <a:rPr lang="en-US" dirty="0">
                <a:latin typeface="Berlin Sans FB" panose="020E0602020502020306" pitchFamily="34" charset="0"/>
              </a:rPr>
              <a:t>Reading and/or Math</a:t>
            </a:r>
          </a:p>
          <a:p>
            <a:pPr lvl="1"/>
            <a:r>
              <a:rPr lang="en-US" dirty="0">
                <a:latin typeface="Berlin Sans FB" panose="020E0602020502020306" pitchFamily="34" charset="0"/>
              </a:rPr>
              <a:t>8</a:t>
            </a:r>
            <a:r>
              <a:rPr lang="en-US" baseline="30000" dirty="0">
                <a:latin typeface="Berlin Sans FB" panose="020E0602020502020306" pitchFamily="34" charset="0"/>
              </a:rPr>
              <a:t>th</a:t>
            </a:r>
            <a:r>
              <a:rPr lang="en-US" dirty="0">
                <a:latin typeface="Berlin Sans FB" panose="020E0602020502020306" pitchFamily="34" charset="0"/>
              </a:rPr>
              <a:t> Grade Reading </a:t>
            </a:r>
            <a:r>
              <a:rPr lang="en-US" dirty="0">
                <a:solidFill>
                  <a:prstClr val="black"/>
                </a:solidFill>
                <a:latin typeface="Berlin Sans FB" panose="020E0602020502020306" pitchFamily="34" charset="0"/>
              </a:rPr>
              <a:t>and/or Math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Berlin Sans FB" panose="020E0602020502020306" pitchFamily="34" charset="0"/>
              </a:rPr>
              <a:t>Did not qualify for Administrative Placement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Berlin Sans FB" panose="020E0602020502020306" pitchFamily="34" charset="0"/>
              </a:rPr>
              <a:t>Did not </a:t>
            </a:r>
            <a:r>
              <a:rPr lang="en-US" b="1" dirty="0" smtClean="0">
                <a:latin typeface="Berlin Sans FB" panose="020E0602020502020306" pitchFamily="34" charset="0"/>
              </a:rPr>
              <a:t>SUCESSFULLY </a:t>
            </a:r>
            <a:r>
              <a:rPr lang="en-US" dirty="0" smtClean="0">
                <a:latin typeface="Berlin Sans FB" panose="020E0602020502020306" pitchFamily="34" charset="0"/>
              </a:rPr>
              <a:t>complete Summer </a:t>
            </a:r>
            <a:r>
              <a:rPr lang="en-US" dirty="0">
                <a:latin typeface="Berlin Sans FB" panose="020E0602020502020306" pitchFamily="34" charset="0"/>
              </a:rPr>
              <a:t>S</a:t>
            </a:r>
            <a:r>
              <a:rPr lang="en-US" dirty="0" smtClean="0">
                <a:latin typeface="Berlin Sans FB" panose="020E0602020502020306" pitchFamily="34" charset="0"/>
              </a:rPr>
              <a:t>chool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Berlin Sans FB" panose="020E0602020502020306" pitchFamily="34" charset="0"/>
              </a:rPr>
              <a:t>Did not </a:t>
            </a:r>
            <a:r>
              <a:rPr lang="en-US" b="1" dirty="0" smtClean="0">
                <a:latin typeface="Berlin Sans FB" panose="020E0602020502020306" pitchFamily="34" charset="0"/>
              </a:rPr>
              <a:t>ATTEND</a:t>
            </a:r>
            <a:r>
              <a:rPr lang="en-US" dirty="0" smtClean="0">
                <a:latin typeface="Berlin Sans FB" panose="020E0602020502020306" pitchFamily="34" charset="0"/>
              </a:rPr>
              <a:t> </a:t>
            </a:r>
            <a:r>
              <a:rPr lang="en-US" dirty="0" smtClean="0">
                <a:latin typeface="Berlin Sans FB" panose="020E0602020502020306" pitchFamily="34" charset="0"/>
              </a:rPr>
              <a:t>Summer </a:t>
            </a:r>
            <a:r>
              <a:rPr lang="en-US" dirty="0">
                <a:latin typeface="Berlin Sans FB" panose="020E0602020502020306" pitchFamily="34" charset="0"/>
              </a:rPr>
              <a:t>S</a:t>
            </a:r>
            <a:r>
              <a:rPr lang="en-US" dirty="0" smtClean="0">
                <a:latin typeface="Berlin Sans FB" panose="020E0602020502020306" pitchFamily="34" charset="0"/>
              </a:rPr>
              <a:t>chool</a:t>
            </a:r>
            <a:endParaRPr lang="en-US" dirty="0" smtClean="0">
              <a:latin typeface="Berlin Sans FB" panose="020E0602020502020306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109" y="224863"/>
            <a:ext cx="804836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Retention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1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94"/>
    </mc:Choice>
    <mc:Fallback>
      <p:transition spd="slow" advTm="35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2571" y="217714"/>
            <a:ext cx="706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What Can You Do to Help?</a:t>
            </a:r>
            <a:endParaRPr lang="en-US" sz="32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8685" y="1248229"/>
            <a:ext cx="11771085" cy="5094513"/>
          </a:xfrm>
        </p:spPr>
        <p:txBody>
          <a:bodyPr/>
          <a:lstStyle/>
          <a:p>
            <a:r>
              <a:rPr lang="en-US" altLang="en-US" sz="2600" dirty="0">
                <a:latin typeface="Berlin Sans FB" panose="020E0602020502020306" pitchFamily="34" charset="0"/>
              </a:rPr>
              <a:t>Keep in close contact with your child’s teacher if your child is making low grades in </a:t>
            </a:r>
            <a:r>
              <a:rPr lang="en-US" altLang="en-US" sz="2600" dirty="0" smtClean="0">
                <a:latin typeface="Berlin Sans FB" panose="020E0602020502020306" pitchFamily="34" charset="0"/>
              </a:rPr>
              <a:t>Reading </a:t>
            </a:r>
            <a:r>
              <a:rPr lang="en-US" altLang="en-US" sz="2600" dirty="0">
                <a:latin typeface="Berlin Sans FB" panose="020E0602020502020306" pitchFamily="34" charset="0"/>
              </a:rPr>
              <a:t>and/or </a:t>
            </a:r>
            <a:r>
              <a:rPr lang="en-US" altLang="en-US" sz="2600" dirty="0" smtClean="0">
                <a:latin typeface="Berlin Sans FB" panose="020E0602020502020306" pitchFamily="34" charset="0"/>
              </a:rPr>
              <a:t>Math</a:t>
            </a:r>
            <a:r>
              <a:rPr lang="en-US" altLang="en-US" sz="2600" dirty="0">
                <a:latin typeface="Berlin Sans FB" panose="020E0602020502020306" pitchFamily="34" charset="0"/>
              </a:rPr>
              <a:t>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Monitor your child’s grades.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Spend 20 minutes reading with your child each day and take turns reading.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Ask your child questions about what was read: specific facts, comprehension and predictions.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Review math facts and provide practical examples and problems.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Ensure that homework is done nightly to reinforce concepts being taught in the classroom.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Ask for additional work to help areas of weakness.</a:t>
            </a:r>
          </a:p>
          <a:p>
            <a:r>
              <a:rPr lang="en-US" altLang="en-US" sz="2600" dirty="0">
                <a:latin typeface="Berlin Sans FB" panose="020E0602020502020306" pitchFamily="34" charset="0"/>
              </a:rPr>
              <a:t>Help your child be prepared to learn every day!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5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66"/>
    </mc:Choice>
    <mc:Fallback>
      <p:transition spd="slow" advTm="5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lgrim's Progress: Questions and Answ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9" y="1293371"/>
            <a:ext cx="4776187" cy="48418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7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95"/>
    </mc:Choice>
    <mc:Fallback>
      <p:transition spd="slow" advTm="29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7625" y="1392954"/>
            <a:ext cx="7793501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OUR </a:t>
            </a:r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VISION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student demonstrates strength of character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is college or career ready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OUR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Bibb County School District will develop a highly trained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staff and an engaged community dedicated to educating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 student for a 21</a:t>
            </a:r>
            <a:r>
              <a:rPr kumimoji="0" lang="en-US" altLang="en-US" sz="19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century global society.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9939" y="4319439"/>
            <a:ext cx="34164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      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</a:rPr>
              <a:t>     </a:t>
            </a:r>
            <a:r>
              <a:rPr lang="en-US" alt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OUR VALUES</a:t>
            </a:r>
            <a:endParaRPr lang="en-US" sz="1900" dirty="0">
              <a:latin typeface="Arial Black" panose="020B0A040201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                 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PETENCY</a:t>
            </a:r>
            <a: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  <a:t/>
            </a:r>
            <a:b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</a:br>
            <a:r>
              <a:rPr lang="en-US" altLang="en-US" sz="1900" dirty="0">
                <a:solidFill>
                  <a:prstClr val="black"/>
                </a:solidFill>
              </a:rPr>
              <a:t>                 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LOY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LTY</a:t>
            </a:r>
            <a: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  <a:t/>
            </a:r>
            <a:b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</a:br>
            <a:r>
              <a:rPr lang="en-US" altLang="en-US" sz="1900" dirty="0">
                <a:solidFill>
                  <a:prstClr val="black"/>
                </a:solidFill>
              </a:rPr>
              <a:t>             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OPEN 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OMMUNICATION</a:t>
            </a:r>
            <a: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  <a:t/>
            </a:r>
            <a:b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</a:b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DEFINED AUT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NOMY</a:t>
            </a:r>
            <a: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  <a:t/>
            </a:r>
            <a:br>
              <a:rPr lang="en-US" altLang="en-US" sz="1900" b="0" i="0" u="none" strike="noStrike" kern="1200" cap="none" spc="0" baseline="0" noProof="0" dirty="0">
                <a:solidFill>
                  <a:prstClr val="black"/>
                </a:solidFill>
                <a:cs typeface="Calibri"/>
              </a:rPr>
            </a:br>
            <a:r>
              <a:rPr lang="en-US" altLang="en-US" sz="1900" dirty="0">
                <a:solidFill>
                  <a:prstClr val="black"/>
                </a:solidFill>
              </a:rPr>
              <a:t>                   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</a:t>
            </a:r>
            <a:r>
              <a:rPr lang="en-US" altLang="en-US" sz="1900" dirty="0">
                <a:solidFill>
                  <a:prstClr val="black"/>
                </a:solidFill>
              </a:rPr>
              <a:t> </a:t>
            </a:r>
            <a:endParaRPr lang="en-US" altLang="en-US" sz="1900" b="0" i="0" u="none" strike="noStrike" kern="1200" cap="none" spc="0" baseline="0" noProof="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9582" y="4319439"/>
            <a:ext cx="3487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b="1" dirty="0">
                <a:solidFill>
                  <a:prstClr val="black"/>
                </a:solidFill>
                <a:latin typeface="Arial Black" panose="020B0A04020102020204" pitchFamily="34" charset="0"/>
              </a:rPr>
              <a:t>OUR NON-NEGOTIABLES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PBIS</a:t>
            </a:r>
          </a:p>
          <a:p>
            <a:pPr algn="ctr"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RTI</a:t>
            </a:r>
          </a:p>
          <a:p>
            <a:pPr algn="ctr"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FIP</a:t>
            </a:r>
          </a:p>
          <a:p>
            <a:pPr algn="ctr">
              <a:defRPr/>
            </a:pPr>
            <a:r>
              <a:rPr kumimoji="0" lang="en-US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TKES &amp; LKES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13405" y="1322713"/>
            <a:ext cx="2649715" cy="252175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0166" y="117764"/>
            <a:ext cx="113596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Who We Are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r="5340"/>
          <a:stretch/>
        </p:blipFill>
        <p:spPr bwMode="auto">
          <a:xfrm>
            <a:off x="8820096" y="4032123"/>
            <a:ext cx="3142847" cy="20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57"/>
    </mc:Choice>
    <mc:Fallback>
      <p:transition spd="slow" advTm="26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55" y="123862"/>
            <a:ext cx="1115294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Victory in Our Schools</a:t>
            </a:r>
          </a:p>
        </p:txBody>
      </p:sp>
      <p:sp>
        <p:nvSpPr>
          <p:cNvPr id="3075" name="TextBox 1">
            <a:extLst>
              <a:ext uri="{FF2B5EF4-FFF2-40B4-BE49-F238E27FC236}">
                <a16:creationId xmlns:a16="http://schemas.microsoft.com/office/drawing/2014/main" id="{25CC7DC2-E533-4DBE-8475-B4DA6FBBD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25" y="1181100"/>
            <a:ext cx="170497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PRIORITIES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1: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students reading on grade level.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2: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successful on the Georgia Milestones.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3: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the number of students in school every day.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4: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the knowing-doing gap.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5: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hard to support schools.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6: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  a culture of accountability for everyone.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69FE74F-E4F7-4418-815A-24AFB89C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885" r="806" b="1472"/>
          <a:stretch>
            <a:fillRect/>
          </a:stretch>
        </p:blipFill>
        <p:spPr bwMode="auto">
          <a:xfrm>
            <a:off x="166688" y="1425575"/>
            <a:ext cx="992822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>
            <a:extLst>
              <a:ext uri="{FF2B5EF4-FFF2-40B4-BE49-F238E27FC236}">
                <a16:creationId xmlns:a16="http://schemas.microsoft.com/office/drawing/2014/main" id="{2738FBBE-3FA8-4E26-A4B3-BA4A0B52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055688"/>
            <a:ext cx="4549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Overriding Objective = CCRPI &gt; 70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72"/>
    </mc:Choice>
    <mc:Fallback>
      <p:transition spd="slow" advTm="5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0172"/>
            <a:ext cx="10515600" cy="4986792"/>
          </a:xfrm>
        </p:spPr>
        <p:txBody>
          <a:bodyPr/>
          <a:lstStyle/>
          <a:p>
            <a:r>
              <a:rPr lang="en-US" sz="2400" dirty="0">
                <a:latin typeface="Berlin Sans FB" panose="020E0602020502020306" pitchFamily="34" charset="0"/>
              </a:rPr>
              <a:t>In July 2003 the state passed the Georgia Promotion, Placement, and Retention Law which requires 3</a:t>
            </a:r>
            <a:r>
              <a:rPr lang="en-US" sz="2400" baseline="30000" dirty="0">
                <a:latin typeface="Berlin Sans FB" panose="020E0602020502020306" pitchFamily="34" charset="0"/>
              </a:rPr>
              <a:t>rd</a:t>
            </a:r>
            <a:r>
              <a:rPr lang="en-US" sz="2400" dirty="0">
                <a:latin typeface="Berlin Sans FB" panose="020E0602020502020306" pitchFamily="34" charset="0"/>
              </a:rPr>
              <a:t>, 5</a:t>
            </a:r>
            <a:r>
              <a:rPr lang="en-US" sz="2400" baseline="30000" dirty="0">
                <a:latin typeface="Berlin Sans FB" panose="020E0602020502020306" pitchFamily="34" charset="0"/>
              </a:rPr>
              <a:t>th</a:t>
            </a:r>
            <a:r>
              <a:rPr lang="en-US" sz="2400" dirty="0">
                <a:latin typeface="Berlin Sans FB" panose="020E0602020502020306" pitchFamily="34" charset="0"/>
              </a:rPr>
              <a:t> and 8</a:t>
            </a:r>
            <a:r>
              <a:rPr lang="en-US" sz="2400" baseline="30000" dirty="0">
                <a:latin typeface="Berlin Sans FB" panose="020E0602020502020306" pitchFamily="34" charset="0"/>
              </a:rPr>
              <a:t>th</a:t>
            </a:r>
            <a:r>
              <a:rPr lang="en-US" sz="2400" dirty="0">
                <a:latin typeface="Berlin Sans FB" panose="020E0602020502020306" pitchFamily="34" charset="0"/>
              </a:rPr>
              <a:t> grade students to pass parts of the state </a:t>
            </a:r>
            <a:r>
              <a:rPr lang="en-US" sz="2400" dirty="0" smtClean="0">
                <a:latin typeface="Berlin Sans FB" panose="020E0602020502020306" pitchFamily="34" charset="0"/>
              </a:rPr>
              <a:t>assessment (Georgia Milestones).     </a:t>
            </a:r>
          </a:p>
          <a:p>
            <a:pPr marL="0" indent="0">
              <a:buNone/>
            </a:pPr>
            <a:endParaRPr lang="en-US" sz="2400" dirty="0" smtClean="0">
              <a:latin typeface="Berlin Sans FB" panose="020E0602020502020306" pitchFamily="34" charset="0"/>
            </a:endParaRPr>
          </a:p>
          <a:p>
            <a:r>
              <a:rPr lang="en-US" sz="2400" dirty="0">
                <a:latin typeface="Berlin Sans FB" panose="020E0602020502020306" pitchFamily="34" charset="0"/>
              </a:rPr>
              <a:t>In addition to successfully meeting promotion requirements, 3</a:t>
            </a:r>
            <a:r>
              <a:rPr lang="en-US" sz="2400" baseline="30000" dirty="0">
                <a:latin typeface="Berlin Sans FB" panose="020E0602020502020306" pitchFamily="34" charset="0"/>
              </a:rPr>
              <a:t>rd</a:t>
            </a:r>
            <a:r>
              <a:rPr lang="en-US" sz="2400" dirty="0">
                <a:latin typeface="Berlin Sans FB" panose="020E0602020502020306" pitchFamily="34" charset="0"/>
              </a:rPr>
              <a:t>, 5</a:t>
            </a:r>
            <a:r>
              <a:rPr lang="en-US" sz="2400" baseline="30000" dirty="0">
                <a:latin typeface="Berlin Sans FB" panose="020E0602020502020306" pitchFamily="34" charset="0"/>
              </a:rPr>
              <a:t>th</a:t>
            </a:r>
            <a:r>
              <a:rPr lang="en-US" sz="2400" dirty="0">
                <a:latin typeface="Berlin Sans FB" panose="020E0602020502020306" pitchFamily="34" charset="0"/>
              </a:rPr>
              <a:t> and 8</a:t>
            </a:r>
            <a:r>
              <a:rPr lang="en-US" sz="2400" baseline="30000" dirty="0">
                <a:latin typeface="Berlin Sans FB" panose="020E0602020502020306" pitchFamily="34" charset="0"/>
              </a:rPr>
              <a:t>th</a:t>
            </a:r>
            <a:r>
              <a:rPr lang="en-US" sz="2400" dirty="0">
                <a:latin typeface="Berlin Sans FB" panose="020E0602020502020306" pitchFamily="34" charset="0"/>
              </a:rPr>
              <a:t> grade students must pass </a:t>
            </a:r>
            <a:r>
              <a:rPr lang="en-US" sz="2400" dirty="0" smtClean="0">
                <a:latin typeface="Berlin Sans FB" panose="020E0602020502020306" pitchFamily="34" charset="0"/>
              </a:rPr>
              <a:t>the following Milestones Tests: </a:t>
            </a:r>
          </a:p>
          <a:p>
            <a:pPr lvl="1"/>
            <a:r>
              <a:rPr lang="en-US" dirty="0" smtClean="0">
                <a:latin typeface="Berlin Sans FB" panose="020E0602020502020306" pitchFamily="34" charset="0"/>
              </a:rPr>
              <a:t>3</a:t>
            </a:r>
            <a:r>
              <a:rPr lang="en-US" baseline="30000" dirty="0" smtClean="0">
                <a:latin typeface="Berlin Sans FB" panose="020E0602020502020306" pitchFamily="34" charset="0"/>
              </a:rPr>
              <a:t>rd</a:t>
            </a:r>
            <a:r>
              <a:rPr lang="en-US" dirty="0" smtClean="0">
                <a:latin typeface="Berlin Sans FB" panose="020E0602020502020306" pitchFamily="34" charset="0"/>
              </a:rPr>
              <a:t> </a:t>
            </a:r>
            <a:r>
              <a:rPr lang="en-US" dirty="0">
                <a:latin typeface="Berlin Sans FB" panose="020E0602020502020306" pitchFamily="34" charset="0"/>
              </a:rPr>
              <a:t>G</a:t>
            </a:r>
            <a:r>
              <a:rPr lang="en-US" dirty="0" smtClean="0">
                <a:latin typeface="Berlin Sans FB" panose="020E0602020502020306" pitchFamily="34" charset="0"/>
              </a:rPr>
              <a:t>rade </a:t>
            </a:r>
            <a:r>
              <a:rPr lang="en-US" dirty="0">
                <a:latin typeface="Berlin Sans FB" panose="020E0602020502020306" pitchFamily="34" charset="0"/>
              </a:rPr>
              <a:t>Reading</a:t>
            </a:r>
          </a:p>
          <a:p>
            <a:pPr lvl="1"/>
            <a:r>
              <a:rPr lang="en-US" dirty="0">
                <a:latin typeface="Berlin Sans FB" panose="020E0602020502020306" pitchFamily="34" charset="0"/>
              </a:rPr>
              <a:t>5</a:t>
            </a:r>
            <a:r>
              <a:rPr lang="en-US" baseline="30000" dirty="0">
                <a:latin typeface="Berlin Sans FB" panose="020E0602020502020306" pitchFamily="34" charset="0"/>
              </a:rPr>
              <a:t>th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smtClean="0">
                <a:latin typeface="Berlin Sans FB" panose="020E0602020502020306" pitchFamily="34" charset="0"/>
              </a:rPr>
              <a:t>Grade </a:t>
            </a:r>
            <a:r>
              <a:rPr lang="en-US" dirty="0">
                <a:latin typeface="Berlin Sans FB" panose="020E0602020502020306" pitchFamily="34" charset="0"/>
              </a:rPr>
              <a:t>Reading and Math</a:t>
            </a:r>
          </a:p>
          <a:p>
            <a:pPr lvl="1"/>
            <a:r>
              <a:rPr lang="en-US" dirty="0">
                <a:latin typeface="Berlin Sans FB" panose="020E0602020502020306" pitchFamily="34" charset="0"/>
              </a:rPr>
              <a:t>8</a:t>
            </a:r>
            <a:r>
              <a:rPr lang="en-US" baseline="30000" dirty="0">
                <a:latin typeface="Berlin Sans FB" panose="020E0602020502020306" pitchFamily="34" charset="0"/>
              </a:rPr>
              <a:t>th</a:t>
            </a:r>
            <a:r>
              <a:rPr lang="en-US" dirty="0">
                <a:latin typeface="Berlin Sans FB" panose="020E0602020502020306" pitchFamily="34" charset="0"/>
              </a:rPr>
              <a:t> Grade Reading </a:t>
            </a:r>
            <a:r>
              <a:rPr lang="en-US" dirty="0">
                <a:solidFill>
                  <a:prstClr val="black"/>
                </a:solidFill>
                <a:latin typeface="Berlin Sans FB" panose="020E0602020502020306" pitchFamily="34" charset="0"/>
              </a:rPr>
              <a:t>and </a:t>
            </a:r>
            <a:r>
              <a:rPr lang="en-US" dirty="0" smtClean="0">
                <a:solidFill>
                  <a:prstClr val="black"/>
                </a:solidFill>
                <a:latin typeface="Berlin Sans FB" panose="020E0602020502020306" pitchFamily="34" charset="0"/>
              </a:rPr>
              <a:t>Math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>
                <a:latin typeface="Berlin Sans FB" panose="020E0602020502020306" pitchFamily="34" charset="0"/>
              </a:rPr>
              <a:t>The purpose of this meeting is to make sure students and parents are aware of the promotion </a:t>
            </a:r>
            <a:r>
              <a:rPr lang="en-US" sz="2400" dirty="0" smtClean="0">
                <a:latin typeface="Berlin Sans FB" panose="020E0602020502020306" pitchFamily="34" charset="0"/>
              </a:rPr>
              <a:t>and administrative placement requirements.</a:t>
            </a:r>
          </a:p>
          <a:p>
            <a:pPr marL="0" indent="0">
              <a:buNone/>
            </a:pP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6172" y="379828"/>
            <a:ext cx="969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Promotion, Placement and Retention Law</a:t>
            </a:r>
            <a:endParaRPr lang="en-US" sz="32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8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6"/>
    </mc:Choice>
    <mc:Fallback>
      <p:transition spd="slow" advTm="50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7258"/>
            <a:ext cx="10515600" cy="4899706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Grade 3: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 To be promoted to Grade 4, a student must meet the following requirements: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English/Language Arts (70 and above).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Mathematics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(70 and above)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Science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or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Social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tudies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Score “On/Above Grade Level” on the Georgia Milestones End-of-Grade Assessment in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Reading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Meet attendance requirements.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4743" y="261257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Promotion Criteria for Third Grade</a:t>
            </a:r>
            <a:endParaRPr lang="en-US" sz="32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00"/>
    </mc:Choice>
    <mc:Fallback>
      <p:transition spd="slow" advTm="4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2744"/>
            <a:ext cx="10515600" cy="491422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Grade </a:t>
            </a:r>
            <a:r>
              <a:rPr lang="en-US" b="1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5: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 To be promoted to Grade 6, a student must meet the following requirements: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English/Language </a:t>
            </a: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Arts (70 and above).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</a:t>
            </a:r>
            <a:r>
              <a:rPr lang="en-US" dirty="0" smtClean="0">
                <a:latin typeface="Berlin Sans FB" panose="020E0602020502020306" pitchFamily="34" charset="0"/>
                <a:ea typeface="Times New Roman" panose="02020603050405020304" pitchFamily="18" charset="0"/>
              </a:rPr>
              <a:t>Mathematics </a:t>
            </a: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(70 and above).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</a:t>
            </a:r>
            <a:r>
              <a:rPr lang="en-US" dirty="0" smtClean="0">
                <a:latin typeface="Berlin Sans FB" panose="020E0602020502020306" pitchFamily="34" charset="0"/>
                <a:ea typeface="Times New Roman" panose="02020603050405020304" pitchFamily="18" charset="0"/>
              </a:rPr>
              <a:t>Science </a:t>
            </a: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or S</a:t>
            </a:r>
            <a:r>
              <a:rPr lang="en-US" dirty="0" smtClean="0">
                <a:latin typeface="Berlin Sans FB" panose="020E0602020502020306" pitchFamily="34" charset="0"/>
                <a:ea typeface="Times New Roman" panose="02020603050405020304" pitchFamily="18" charset="0"/>
              </a:rPr>
              <a:t>ocial </a:t>
            </a: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S</a:t>
            </a:r>
            <a:r>
              <a:rPr lang="en-US" dirty="0" smtClean="0">
                <a:latin typeface="Berlin Sans FB" panose="020E0602020502020306" pitchFamily="34" charset="0"/>
                <a:ea typeface="Times New Roman" panose="02020603050405020304" pitchFamily="18" charset="0"/>
              </a:rPr>
              <a:t>tudies</a:t>
            </a: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Score “On/Above Grade Level” on the Georgia Milestones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End-of-Grade Assessment in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Reading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an achievement level of “Developing Learner”, “Proficient Learner”, or “Distinguished Learner” on the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Mathematics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section of the Georgia Milestones End-of-Grade Assessment.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Meet attendance requirements.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38286" y="362857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Promotion Criteria for </a:t>
            </a:r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Fifth </a:t>
            </a:r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Grade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5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44"/>
    </mc:Choice>
    <mc:Fallback>
      <p:transition spd="slow" advTm="5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2744"/>
            <a:ext cx="10515600" cy="491422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Grade </a:t>
            </a:r>
            <a:r>
              <a:rPr lang="en-US" b="1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8: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 To be promoted to Grade 9, a student must meet the following requirements:</a:t>
            </a:r>
            <a:r>
              <a:rPr lang="en-US" dirty="0">
                <a:latin typeface="Berlin Sans FB" panose="020E0602020502020306" pitchFamily="34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rgbClr val="000000"/>
              </a:solidFill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English/Language Arts (70 and above).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 passing final grade in M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athematics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(70 and above).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Must pass at least two of the remaining courses.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“On/Above Grade Level” on the Georgia Milestones End-of-Grade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Assessment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 in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eading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Earn an achievement level of “Developing Learner”, “Proficient Learner”, or “Distinguished Learner” on the </a:t>
            </a:r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Mathematics </a:t>
            </a: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section of the Georgia Milestones End-of-Grade Assessment.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</a:rPr>
              <a:t>Meet attendance requirements.</a:t>
            </a:r>
            <a:endParaRPr lang="en-US" dirty="0"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64113" y="145143"/>
            <a:ext cx="786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Promotion Criteria for </a:t>
            </a:r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Eighth </a:t>
            </a:r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Grade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4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13"/>
    </mc:Choice>
    <mc:Fallback>
      <p:transition spd="slow" advTm="6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4686"/>
            <a:ext cx="10515600" cy="4972277"/>
          </a:xfrm>
        </p:spPr>
        <p:txBody>
          <a:bodyPr/>
          <a:lstStyle/>
          <a:p>
            <a:r>
              <a:rPr lang="en-US" altLang="en-US" dirty="0">
                <a:latin typeface="Berlin Sans FB" panose="020E0602020502020306" pitchFamily="34" charset="0"/>
              </a:rPr>
              <a:t>Dates:  </a:t>
            </a:r>
            <a:r>
              <a:rPr lang="en-US" altLang="en-US" dirty="0" smtClean="0">
                <a:latin typeface="Berlin Sans FB" panose="020E0602020502020306" pitchFamily="34" charset="0"/>
              </a:rPr>
              <a:t>April 8-24, 2019</a:t>
            </a:r>
            <a:endParaRPr lang="en-US" altLang="en-US" dirty="0">
              <a:latin typeface="Berlin Sans FB" panose="020E0602020502020306" pitchFamily="34" charset="0"/>
            </a:endParaRPr>
          </a:p>
          <a:p>
            <a:r>
              <a:rPr lang="en-US" altLang="en-US" dirty="0">
                <a:latin typeface="Berlin Sans FB" panose="020E0602020502020306" pitchFamily="34" charset="0"/>
              </a:rPr>
              <a:t>Attendance:  </a:t>
            </a:r>
            <a:r>
              <a:rPr lang="en-US" altLang="en-US" dirty="0" smtClean="0">
                <a:latin typeface="Berlin Sans FB" panose="020E0602020502020306" pitchFamily="34" charset="0"/>
              </a:rPr>
              <a:t>Mandatory </a:t>
            </a:r>
            <a:r>
              <a:rPr lang="en-US" altLang="en-US" dirty="0">
                <a:latin typeface="Berlin Sans FB" panose="020E0602020502020306" pitchFamily="34" charset="0"/>
              </a:rPr>
              <a:t>for all students in Grades 3-8                   </a:t>
            </a:r>
          </a:p>
          <a:p>
            <a:r>
              <a:rPr lang="en-US" altLang="en-US" dirty="0">
                <a:latin typeface="Berlin Sans FB" panose="020E0602020502020306" pitchFamily="34" charset="0"/>
              </a:rPr>
              <a:t>Have to take the test to be considered for </a:t>
            </a:r>
            <a:r>
              <a:rPr lang="en-US" altLang="en-US" dirty="0" smtClean="0">
                <a:latin typeface="Berlin Sans FB" panose="020E0602020502020306" pitchFamily="34" charset="0"/>
              </a:rPr>
              <a:t>promotion or administrative placement</a:t>
            </a:r>
            <a:endParaRPr lang="en-US" altLang="en-US" dirty="0">
              <a:latin typeface="Berlin Sans FB" panose="020E0602020502020306" pitchFamily="34" charset="0"/>
            </a:endParaRPr>
          </a:p>
          <a:p>
            <a:r>
              <a:rPr lang="en-US" altLang="en-US" dirty="0">
                <a:latin typeface="Berlin Sans FB" panose="020E0602020502020306" pitchFamily="34" charset="0"/>
              </a:rPr>
              <a:t>Students must </a:t>
            </a:r>
            <a:r>
              <a:rPr lang="en-US" altLang="en-US" dirty="0" smtClean="0">
                <a:latin typeface="Berlin Sans FB" panose="020E0602020502020306" pitchFamily="34" charset="0"/>
              </a:rPr>
              <a:t>score at </a:t>
            </a:r>
            <a:r>
              <a:rPr lang="en-US" altLang="en-US" dirty="0">
                <a:latin typeface="Berlin Sans FB" panose="020E0602020502020306" pitchFamily="34" charset="0"/>
              </a:rPr>
              <a:t>least “On Grade Level” for </a:t>
            </a:r>
            <a:r>
              <a:rPr lang="en-US" altLang="en-US" dirty="0" smtClean="0">
                <a:latin typeface="Berlin Sans FB" panose="020E0602020502020306" pitchFamily="34" charset="0"/>
              </a:rPr>
              <a:t>Reading </a:t>
            </a:r>
            <a:r>
              <a:rPr lang="en-US" altLang="en-US" dirty="0">
                <a:latin typeface="Berlin Sans FB" panose="020E0602020502020306" pitchFamily="34" charset="0"/>
              </a:rPr>
              <a:t>(3</a:t>
            </a:r>
            <a:r>
              <a:rPr lang="en-US" altLang="en-US" baseline="30000" dirty="0">
                <a:latin typeface="Berlin Sans FB" panose="020E0602020502020306" pitchFamily="34" charset="0"/>
              </a:rPr>
              <a:t>rd</a:t>
            </a:r>
            <a:r>
              <a:rPr lang="en-US" altLang="en-US" dirty="0">
                <a:latin typeface="Berlin Sans FB" panose="020E0602020502020306" pitchFamily="34" charset="0"/>
              </a:rPr>
              <a:t>);  at least “On Grade Level” for </a:t>
            </a:r>
            <a:r>
              <a:rPr lang="en-US" altLang="en-US" dirty="0" smtClean="0">
                <a:latin typeface="Berlin Sans FB" panose="020E0602020502020306" pitchFamily="34" charset="0"/>
              </a:rPr>
              <a:t>Reading </a:t>
            </a:r>
            <a:r>
              <a:rPr lang="en-US" altLang="en-US" dirty="0">
                <a:latin typeface="Berlin Sans FB" panose="020E0602020502020306" pitchFamily="34" charset="0"/>
              </a:rPr>
              <a:t>and “Developing Learner” for </a:t>
            </a:r>
            <a:r>
              <a:rPr lang="en-US" altLang="en-US" dirty="0" smtClean="0">
                <a:latin typeface="Berlin Sans FB" panose="020E0602020502020306" pitchFamily="34" charset="0"/>
              </a:rPr>
              <a:t>Math </a:t>
            </a:r>
            <a:r>
              <a:rPr lang="en-US" altLang="en-US" dirty="0">
                <a:latin typeface="Berlin Sans FB" panose="020E0602020502020306" pitchFamily="34" charset="0"/>
              </a:rPr>
              <a:t>(5</a:t>
            </a:r>
            <a:r>
              <a:rPr lang="en-US" altLang="en-US" baseline="30000" dirty="0">
                <a:latin typeface="Berlin Sans FB" panose="020E0602020502020306" pitchFamily="34" charset="0"/>
              </a:rPr>
              <a:t>th </a:t>
            </a:r>
            <a:r>
              <a:rPr lang="en-US" altLang="en-US" dirty="0">
                <a:latin typeface="Berlin Sans FB" panose="020E0602020502020306" pitchFamily="34" charset="0"/>
              </a:rPr>
              <a:t>and 8</a:t>
            </a:r>
            <a:r>
              <a:rPr lang="en-US" altLang="en-US" baseline="30000" dirty="0">
                <a:latin typeface="Berlin Sans FB" panose="020E0602020502020306" pitchFamily="34" charset="0"/>
              </a:rPr>
              <a:t>th</a:t>
            </a:r>
            <a:r>
              <a:rPr lang="en-US" altLang="en-US" dirty="0">
                <a:latin typeface="Berlin Sans FB" panose="020E0602020502020306" pitchFamily="34" charset="0"/>
              </a:rPr>
              <a:t>) </a:t>
            </a:r>
          </a:p>
          <a:p>
            <a:r>
              <a:rPr lang="en-US" altLang="en-US" dirty="0">
                <a:latin typeface="Berlin Sans FB" panose="020E0602020502020306" pitchFamily="34" charset="0"/>
              </a:rPr>
              <a:t>No passing score(s) = retention; therefore, a student </a:t>
            </a:r>
            <a:r>
              <a:rPr lang="en-US" altLang="en-US" b="1" i="1" u="sng" dirty="0">
                <a:latin typeface="Berlin Sans FB" panose="020E0602020502020306" pitchFamily="34" charset="0"/>
              </a:rPr>
              <a:t>must</a:t>
            </a:r>
            <a:r>
              <a:rPr lang="en-US" altLang="en-US" dirty="0">
                <a:latin typeface="Berlin Sans FB" panose="020E0602020502020306" pitchFamily="34" charset="0"/>
              </a:rPr>
              <a:t> take the Milestones Test</a:t>
            </a:r>
          </a:p>
          <a:p>
            <a:r>
              <a:rPr lang="en-US" altLang="en-US" dirty="0">
                <a:latin typeface="Berlin Sans FB" panose="020E0602020502020306" pitchFamily="34" charset="0"/>
              </a:rPr>
              <a:t>Make-up testing days will be available for </a:t>
            </a:r>
            <a:r>
              <a:rPr lang="en-US" altLang="en-US" dirty="0" smtClean="0">
                <a:latin typeface="Berlin Sans FB" panose="020E0602020502020306" pitchFamily="34" charset="0"/>
              </a:rPr>
              <a:t>illnesses.</a:t>
            </a:r>
            <a:endParaRPr lang="en-US" altLang="en-US" dirty="0">
              <a:latin typeface="Berlin Sans FB" panose="020E0602020502020306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39886" y="217714"/>
            <a:ext cx="567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Milestones Administration</a:t>
            </a:r>
            <a:endParaRPr lang="en-US" sz="32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70"/>
    </mc:Choice>
    <mc:Fallback>
      <p:transition spd="slow" advTm="6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1074058"/>
            <a:ext cx="11771085" cy="5341256"/>
          </a:xfrm>
        </p:spPr>
        <p:txBody>
          <a:bodyPr/>
          <a:lstStyle/>
          <a:p>
            <a:r>
              <a:rPr lang="en-US" dirty="0" smtClean="0">
                <a:latin typeface="Berlin Sans FB" panose="020E0602020502020306" pitchFamily="34" charset="0"/>
              </a:rPr>
              <a:t>If a student does not pass the required Milestones Tests in Reading and Math, he/she will have an opportunity to take the test again.</a:t>
            </a:r>
          </a:p>
          <a:p>
            <a:r>
              <a:rPr lang="en-US" altLang="en-US" dirty="0">
                <a:latin typeface="Berlin Sans FB" panose="020E0602020502020306" pitchFamily="34" charset="0"/>
              </a:rPr>
              <a:t>To better meet the needs of all students, after testing every school will have a specific plan of intervention strategies</a:t>
            </a:r>
            <a:r>
              <a:rPr lang="en-US" alt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US" altLang="en-US" dirty="0">
                <a:latin typeface="Berlin Sans FB" panose="020E0602020502020306" pitchFamily="34" charset="0"/>
              </a:rPr>
              <a:t>for all students during</a:t>
            </a:r>
            <a:r>
              <a:rPr lang="en-US" alt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US" altLang="en-US" dirty="0">
                <a:latin typeface="Berlin Sans FB" panose="020E0602020502020306" pitchFamily="34" charset="0"/>
              </a:rPr>
              <a:t>the last 4 weeks of school</a:t>
            </a:r>
            <a:r>
              <a:rPr lang="en-US" altLang="en-US" dirty="0" smtClean="0">
                <a:latin typeface="Berlin Sans FB" panose="020E0602020502020306" pitchFamily="34" charset="0"/>
              </a:rPr>
              <a:t>.</a:t>
            </a:r>
            <a:endParaRPr lang="en-US" altLang="en-US" dirty="0">
              <a:latin typeface="Berlin Sans FB" panose="020E0602020502020306" pitchFamily="34" charset="0"/>
            </a:endParaRPr>
          </a:p>
          <a:p>
            <a:r>
              <a:rPr lang="en-US" altLang="en-US" dirty="0">
                <a:latin typeface="Berlin Sans FB" panose="020E0602020502020306" pitchFamily="34" charset="0"/>
              </a:rPr>
              <a:t>Students in Grades 3, 5, &amp; 8 that need to take the Milestones Re-Test in </a:t>
            </a:r>
            <a:r>
              <a:rPr lang="en-US" altLang="en-US" dirty="0" smtClean="0">
                <a:latin typeface="Berlin Sans FB" panose="020E0602020502020306" pitchFamily="34" charset="0"/>
              </a:rPr>
              <a:t>Reading </a:t>
            </a:r>
            <a:r>
              <a:rPr lang="en-US" altLang="en-US" dirty="0">
                <a:latin typeface="Berlin Sans FB" panose="020E0602020502020306" pitchFamily="34" charset="0"/>
              </a:rPr>
              <a:t>and/or </a:t>
            </a:r>
            <a:r>
              <a:rPr lang="en-US" altLang="en-US" dirty="0" smtClean="0">
                <a:latin typeface="Berlin Sans FB" panose="020E0602020502020306" pitchFamily="34" charset="0"/>
              </a:rPr>
              <a:t>Math </a:t>
            </a:r>
            <a:r>
              <a:rPr lang="en-US" altLang="en-US" dirty="0">
                <a:latin typeface="Berlin Sans FB" panose="020E0602020502020306" pitchFamily="34" charset="0"/>
              </a:rPr>
              <a:t>will test in their home schools on </a:t>
            </a:r>
            <a:r>
              <a:rPr lang="en-US" altLang="en-US" b="1" i="1" dirty="0">
                <a:solidFill>
                  <a:srgbClr val="FF0000"/>
                </a:solidFill>
                <a:latin typeface="Berlin Sans FB" panose="020E0602020502020306" pitchFamily="34" charset="0"/>
              </a:rPr>
              <a:t>May </a:t>
            </a:r>
            <a:r>
              <a:rPr lang="en-US" altLang="en-US" b="1" i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14-17, 2019.</a:t>
            </a:r>
          </a:p>
          <a:p>
            <a:pPr marL="0" indent="0">
              <a:buNone/>
            </a:pPr>
            <a:endParaRPr lang="en-US" altLang="en-US" b="1" i="1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7657" y="333829"/>
            <a:ext cx="58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Milestones Re-Test</a:t>
            </a:r>
            <a:endParaRPr lang="en-US" sz="32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448450"/>
              </p:ext>
            </p:extLst>
          </p:nvPr>
        </p:nvGraphicFramePr>
        <p:xfrm>
          <a:off x="2177143" y="4296230"/>
          <a:ext cx="7402286" cy="1643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0177">
                  <a:extLst>
                    <a:ext uri="{9D8B030D-6E8A-4147-A177-3AD203B41FA5}">
                      <a16:colId xmlns:a16="http://schemas.microsoft.com/office/drawing/2014/main" val="1895416818"/>
                    </a:ext>
                  </a:extLst>
                </a:gridCol>
                <a:gridCol w="1952566">
                  <a:extLst>
                    <a:ext uri="{9D8B030D-6E8A-4147-A177-3AD203B41FA5}">
                      <a16:colId xmlns:a16="http://schemas.microsoft.com/office/drawing/2014/main" val="3709753056"/>
                    </a:ext>
                  </a:extLst>
                </a:gridCol>
                <a:gridCol w="1915885">
                  <a:extLst>
                    <a:ext uri="{9D8B030D-6E8A-4147-A177-3AD203B41FA5}">
                      <a16:colId xmlns:a16="http://schemas.microsoft.com/office/drawing/2014/main" val="2929987026"/>
                    </a:ext>
                  </a:extLst>
                </a:gridCol>
                <a:gridCol w="1683658">
                  <a:extLst>
                    <a:ext uri="{9D8B030D-6E8A-4147-A177-3AD203B41FA5}">
                      <a16:colId xmlns:a16="http://schemas.microsoft.com/office/drawing/2014/main" val="773228147"/>
                    </a:ext>
                  </a:extLst>
                </a:gridCol>
              </a:tblGrid>
              <a:tr h="2577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May 14</a:t>
                      </a:r>
                      <a:endParaRPr lang="en-US" sz="20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Berlin Sans FB" panose="020E0602020502020306" pitchFamily="34" charset="0"/>
                        </a:rPr>
                        <a:t>May 15</a:t>
                      </a:r>
                      <a:endParaRPr lang="en-US" sz="200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Berlin Sans FB" panose="020E0602020502020306" pitchFamily="34" charset="0"/>
                        </a:rPr>
                        <a:t>May 16</a:t>
                      </a:r>
                      <a:endParaRPr lang="en-US" sz="200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Berlin Sans FB" panose="020E0602020502020306" pitchFamily="34" charset="0"/>
                        </a:rPr>
                        <a:t>May 17</a:t>
                      </a:r>
                      <a:endParaRPr lang="en-US" sz="200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574152"/>
                  </a:ext>
                </a:extLst>
              </a:tr>
              <a:tr h="6693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ELA – 5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grade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Math – 5</a:t>
                      </a:r>
                      <a:r>
                        <a:rPr lang="en-US" sz="2000" baseline="30000" dirty="0">
                          <a:effectLst/>
                          <a:latin typeface="Berlin Sans FB" panose="020E0602020502020306" pitchFamily="34" charset="0"/>
                        </a:rPr>
                        <a:t>th</a:t>
                      </a: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 grade</a:t>
                      </a:r>
                      <a:endParaRPr lang="en-US" sz="20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ELA – 3rd grade</a:t>
                      </a:r>
                      <a:endParaRPr lang="en-US" sz="20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Berlin Sans FB" panose="020E0602020502020306" pitchFamily="34" charset="0"/>
                        </a:rPr>
                        <a:t>Make-Up</a:t>
                      </a:r>
                      <a:endParaRPr lang="en-US" sz="200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0244987"/>
                  </a:ext>
                </a:extLst>
              </a:tr>
              <a:tr h="6693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ELA – 8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grade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Berlin Sans FB" panose="020E0602020502020306" pitchFamily="34" charset="0"/>
                        </a:rPr>
                        <a:t>Math</a:t>
                      </a:r>
                      <a:r>
                        <a:rPr lang="en-US" sz="2000" baseline="0" dirty="0" smtClean="0">
                          <a:effectLst/>
                          <a:latin typeface="Berlin Sans FB" panose="020E0602020502020306" pitchFamily="34" charset="0"/>
                        </a:rPr>
                        <a:t>  -</a:t>
                      </a:r>
                      <a:r>
                        <a:rPr lang="en-US" sz="2000" dirty="0" smtClean="0">
                          <a:effectLst/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8</a:t>
                      </a:r>
                      <a:r>
                        <a:rPr lang="en-US" sz="2000" baseline="30000" dirty="0">
                          <a:effectLst/>
                          <a:latin typeface="Berlin Sans FB" panose="020E0602020502020306" pitchFamily="34" charset="0"/>
                        </a:rPr>
                        <a:t>th</a:t>
                      </a: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 grade</a:t>
                      </a:r>
                      <a:endParaRPr lang="en-US" sz="20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Make-Up</a:t>
                      </a:r>
                      <a:endParaRPr lang="en-US" sz="20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Berlin Sans FB" panose="020E0602020502020306" pitchFamily="34" charset="0"/>
                        </a:rPr>
                        <a:t>Make-Up</a:t>
                      </a:r>
                      <a:endParaRPr lang="en-US" sz="2000" dirty="0"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666199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32"/>
    </mc:Choice>
    <mc:Fallback>
      <p:transition spd="slow" advTm="8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D231092E6DE84DA18BA1EF0F6EBBDF" ma:contentTypeVersion="6" ma:contentTypeDescription="Create a new document." ma:contentTypeScope="" ma:versionID="f7d862e7b4ffc556c5bf8a99352ff428">
  <xsd:schema xmlns:xsd="http://www.w3.org/2001/XMLSchema" xmlns:xs="http://www.w3.org/2001/XMLSchema" xmlns:p="http://schemas.microsoft.com/office/2006/metadata/properties" xmlns:ns2="f00ac697-58da-44ab-9da0-7f64d5d429e7" xmlns:ns3="03730c50-9144-407c-8ee2-98d64a108a69" targetNamespace="http://schemas.microsoft.com/office/2006/metadata/properties" ma:root="true" ma:fieldsID="0414c7d92270c7e2b3c4d1c0036b9ec5" ns2:_="" ns3:_="">
    <xsd:import namespace="f00ac697-58da-44ab-9da0-7f64d5d429e7"/>
    <xsd:import namespace="03730c50-9144-407c-8ee2-98d64a108a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ac697-58da-44ab-9da0-7f64d5d429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30c50-9144-407c-8ee2-98d64a108a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DD74A6-9EBB-4AEF-B156-BB1736B3B2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A02CFA-4E2C-4B74-8DE2-A289DAEBE33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3730c50-9144-407c-8ee2-98d64a108a69"/>
    <ds:schemaRef ds:uri="f00ac697-58da-44ab-9da0-7f64d5d429e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42EA27E-7D1E-4217-A4B9-C556798DFB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0ac697-58da-44ab-9da0-7f64d5d429e7"/>
    <ds:schemaRef ds:uri="03730c50-9144-407c-8ee2-98d64a108a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1485</Words>
  <Application>Microsoft Office PowerPoint</Application>
  <PresentationFormat>Widescreen</PresentationFormat>
  <Paragraphs>258</Paragraphs>
  <Slides>16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Berlin Sans FB</vt:lpstr>
      <vt:lpstr>Calibri</vt:lpstr>
      <vt:lpstr>Calibri Light</vt:lpstr>
      <vt:lpstr>Franklin Gothic Medium</vt:lpstr>
      <vt:lpstr>Franklin Gothic Medium Cond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will be retained in the  current grade level who: </vt:lpstr>
      <vt:lpstr>PowerPoint Presentation</vt:lpstr>
      <vt:lpstr>PowerPoint Presentation</vt:lpstr>
    </vt:vector>
  </TitlesOfParts>
  <Company>Windows Image Creation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Hats Off to Service  Luncheon Updates</dc:title>
  <dc:creator>Terese Mcgee</dc:creator>
  <cp:lastModifiedBy>Kilcrease, Tanzy</cp:lastModifiedBy>
  <cp:revision>288</cp:revision>
  <cp:lastPrinted>2019-01-14T19:23:17Z</cp:lastPrinted>
  <dcterms:created xsi:type="dcterms:W3CDTF">2017-08-17T17:49:28Z</dcterms:created>
  <dcterms:modified xsi:type="dcterms:W3CDTF">2019-01-22T06:14:14Z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0x0101006ED231092E6DE84DA18BA1EF0F6EBBDF</vt:lpwstr>
  </property>
</Properties>
</file>